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58" r:id="rId3"/>
    <p:sldId id="280" r:id="rId4"/>
    <p:sldId id="288" r:id="rId5"/>
    <p:sldId id="259" r:id="rId6"/>
    <p:sldId id="260" r:id="rId7"/>
    <p:sldId id="267" r:id="rId8"/>
    <p:sldId id="270" r:id="rId9"/>
    <p:sldId id="289" r:id="rId10"/>
    <p:sldId id="271" r:id="rId11"/>
    <p:sldId id="295" r:id="rId12"/>
    <p:sldId id="290" r:id="rId13"/>
    <p:sldId id="279" r:id="rId14"/>
    <p:sldId id="284" r:id="rId15"/>
    <p:sldId id="261" r:id="rId16"/>
    <p:sldId id="273" r:id="rId17"/>
    <p:sldId id="291" r:id="rId18"/>
    <p:sldId id="278" r:id="rId19"/>
    <p:sldId id="285" r:id="rId20"/>
    <p:sldId id="276" r:id="rId21"/>
    <p:sldId id="296" r:id="rId22"/>
    <p:sldId id="274" r:id="rId23"/>
    <p:sldId id="292" r:id="rId24"/>
    <p:sldId id="287" r:id="rId25"/>
    <p:sldId id="262" r:id="rId26"/>
    <p:sldId id="286" r:id="rId27"/>
    <p:sldId id="263" r:id="rId28"/>
    <p:sldId id="294" r:id="rId29"/>
    <p:sldId id="264" r:id="rId30"/>
    <p:sldId id="265" r:id="rId31"/>
    <p:sldId id="266" r:id="rId3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1" autoAdjust="0"/>
    <p:restoredTop sz="94660"/>
  </p:normalViewPr>
  <p:slideViewPr>
    <p:cSldViewPr snapToGrid="0">
      <p:cViewPr varScale="1">
        <p:scale>
          <a:sx n="78" d="100"/>
          <a:sy n="78" d="100"/>
        </p:scale>
        <p:origin x="878" y="67"/>
      </p:cViewPr>
      <p:guideLst/>
    </p:cSldViewPr>
  </p:slideViewPr>
  <p:notesTextViewPr>
    <p:cViewPr>
      <p:scale>
        <a:sx n="1" d="1"/>
        <a:sy n="1" d="1"/>
      </p:scale>
      <p:origin x="0" y="0"/>
    </p:cViewPr>
  </p:notesTextViewPr>
  <p:sorterViewPr>
    <p:cViewPr>
      <p:scale>
        <a:sx n="100" d="100"/>
        <a:sy n="100" d="100"/>
      </p:scale>
      <p:origin x="0" y="-185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ss Arnett" userId="42ac9b36e644486e" providerId="LiveId" clId="{9E72319B-E9C7-4C70-A5DE-65F5ACEA4EA5}"/>
    <pc:docChg chg="modSld">
      <pc:chgData name="Ross Arnett" userId="42ac9b36e644486e" providerId="LiveId" clId="{9E72319B-E9C7-4C70-A5DE-65F5ACEA4EA5}" dt="2024-06-18T18:30:41.397" v="4" actId="20577"/>
      <pc:docMkLst>
        <pc:docMk/>
      </pc:docMkLst>
      <pc:sldChg chg="modSp mod">
        <pc:chgData name="Ross Arnett" userId="42ac9b36e644486e" providerId="LiveId" clId="{9E72319B-E9C7-4C70-A5DE-65F5ACEA4EA5}" dt="2024-06-18T18:30:41.397" v="4" actId="20577"/>
        <pc:sldMkLst>
          <pc:docMk/>
          <pc:sldMk cId="1182984700" sldId="260"/>
        </pc:sldMkLst>
        <pc:spChg chg="mod">
          <ac:chgData name="Ross Arnett" userId="42ac9b36e644486e" providerId="LiveId" clId="{9E72319B-E9C7-4C70-A5DE-65F5ACEA4EA5}" dt="2024-06-18T18:30:41.397" v="4" actId="20577"/>
          <ac:spMkLst>
            <pc:docMk/>
            <pc:sldMk cId="1182984700" sldId="260"/>
            <ac:spMk id="3" creationId="{0B1AC767-9227-9DC1-1027-A84024B4A23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258" cy="465292"/>
          </a:xfrm>
          <a:prstGeom prst="rect">
            <a:avLst/>
          </a:prstGeom>
        </p:spPr>
        <p:txBody>
          <a:bodyPr vert="horz" lIns="90416" tIns="45208" rIns="90416" bIns="45208" rtlCol="0"/>
          <a:lstStyle>
            <a:lvl1pPr algn="l">
              <a:defRPr sz="1200"/>
            </a:lvl1pPr>
          </a:lstStyle>
          <a:p>
            <a:endParaRPr lang="en-US" dirty="0"/>
          </a:p>
        </p:txBody>
      </p:sp>
      <p:sp>
        <p:nvSpPr>
          <p:cNvPr id="3" name="Date Placeholder 2"/>
          <p:cNvSpPr>
            <a:spLocks noGrp="1"/>
          </p:cNvSpPr>
          <p:nvPr>
            <p:ph type="dt" idx="1"/>
          </p:nvPr>
        </p:nvSpPr>
        <p:spPr>
          <a:xfrm>
            <a:off x="3970576" y="0"/>
            <a:ext cx="3038258" cy="465292"/>
          </a:xfrm>
          <a:prstGeom prst="rect">
            <a:avLst/>
          </a:prstGeom>
        </p:spPr>
        <p:txBody>
          <a:bodyPr vert="horz" lIns="90416" tIns="45208" rIns="90416" bIns="45208" rtlCol="0"/>
          <a:lstStyle>
            <a:lvl1pPr algn="r">
              <a:defRPr sz="1200"/>
            </a:lvl1pPr>
          </a:lstStyle>
          <a:p>
            <a:fld id="{61723807-0FB6-4D3D-B03F-743E296EC7D0}" type="datetimeFigureOut">
              <a:rPr lang="en-US" smtClean="0"/>
              <a:t>6/18/2024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0416" tIns="45208" rIns="90416" bIns="45208" rtlCol="0" anchor="ctr"/>
          <a:lstStyle/>
          <a:p>
            <a:endParaRPr lang="en-US" dirty="0"/>
          </a:p>
        </p:txBody>
      </p:sp>
      <p:sp>
        <p:nvSpPr>
          <p:cNvPr id="5" name="Notes Placeholder 4"/>
          <p:cNvSpPr>
            <a:spLocks noGrp="1"/>
          </p:cNvSpPr>
          <p:nvPr>
            <p:ph type="body" sz="quarter" idx="3"/>
          </p:nvPr>
        </p:nvSpPr>
        <p:spPr>
          <a:xfrm>
            <a:off x="700413" y="4473716"/>
            <a:ext cx="5609574" cy="3661028"/>
          </a:xfrm>
          <a:prstGeom prst="rect">
            <a:avLst/>
          </a:prstGeom>
        </p:spPr>
        <p:txBody>
          <a:bodyPr vert="horz" lIns="90416" tIns="45208" rIns="90416" bIns="4520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31108"/>
            <a:ext cx="3038258" cy="465292"/>
          </a:xfrm>
          <a:prstGeom prst="rect">
            <a:avLst/>
          </a:prstGeom>
        </p:spPr>
        <p:txBody>
          <a:bodyPr vert="horz" lIns="90416" tIns="45208" rIns="90416" bIns="4520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576" y="8831108"/>
            <a:ext cx="3038258" cy="465292"/>
          </a:xfrm>
          <a:prstGeom prst="rect">
            <a:avLst/>
          </a:prstGeom>
        </p:spPr>
        <p:txBody>
          <a:bodyPr vert="horz" lIns="90416" tIns="45208" rIns="90416" bIns="45208" rtlCol="0" anchor="b"/>
          <a:lstStyle>
            <a:lvl1pPr algn="r">
              <a:defRPr sz="1200"/>
            </a:lvl1pPr>
          </a:lstStyle>
          <a:p>
            <a:fld id="{CFB84BA0-2C3D-4CA5-89C0-39ADD16CB9D2}" type="slidenum">
              <a:rPr lang="en-US" smtClean="0"/>
              <a:t>‹#›</a:t>
            </a:fld>
            <a:endParaRPr lang="en-US" dirty="0"/>
          </a:p>
        </p:txBody>
      </p:sp>
    </p:spTree>
    <p:extLst>
      <p:ext uri="{BB962C8B-B14F-4D97-AF65-F5344CB8AC3E}">
        <p14:creationId xmlns:p14="http://schemas.microsoft.com/office/powerpoint/2010/main" val="1462450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TABLE 3-5: HOUSEHOLD PROJECTION AS A SHARE OF ANNE ARUNDEL COUNTY POPULATION</a:t>
            </a:r>
          </a:p>
          <a:p>
            <a:r>
              <a:rPr lang="en-US" dirty="0"/>
              <a:t>(See handout page 1.)</a:t>
            </a:r>
          </a:p>
          <a:p>
            <a:endParaRPr lang="en-US" dirty="0"/>
          </a:p>
        </p:txBody>
      </p:sp>
      <p:sp>
        <p:nvSpPr>
          <p:cNvPr id="4" name="Slide Number Placeholder 3"/>
          <p:cNvSpPr>
            <a:spLocks noGrp="1"/>
          </p:cNvSpPr>
          <p:nvPr>
            <p:ph type="sldNum" sz="quarter" idx="10"/>
          </p:nvPr>
        </p:nvSpPr>
        <p:spPr/>
        <p:txBody>
          <a:bodyPr/>
          <a:lstStyle/>
          <a:p>
            <a:fld id="{CFB84BA0-2C3D-4CA5-89C0-39ADD16CB9D2}" type="slidenum">
              <a:rPr lang="en-US" smtClean="0"/>
              <a:t>7</a:t>
            </a:fld>
            <a:endParaRPr lang="en-US" dirty="0"/>
          </a:p>
        </p:txBody>
      </p:sp>
    </p:spTree>
    <p:extLst>
      <p:ext uri="{BB962C8B-B14F-4D97-AF65-F5344CB8AC3E}">
        <p14:creationId xmlns:p14="http://schemas.microsoft.com/office/powerpoint/2010/main" val="2210703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B84BA0-2C3D-4CA5-89C0-39ADD16CB9D2}" type="slidenum">
              <a:rPr lang="en-US" smtClean="0"/>
              <a:t>24</a:t>
            </a:fld>
            <a:endParaRPr lang="en-US" dirty="0"/>
          </a:p>
        </p:txBody>
      </p:sp>
    </p:spTree>
    <p:extLst>
      <p:ext uri="{BB962C8B-B14F-4D97-AF65-F5344CB8AC3E}">
        <p14:creationId xmlns:p14="http://schemas.microsoft.com/office/powerpoint/2010/main" val="2695244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159">
              <a:defRPr/>
            </a:pPr>
            <a:r>
              <a:rPr lang="en-US" dirty="0"/>
              <a:t>TABLE 3-6: HOUSING GROWTH FORECAST</a:t>
            </a:r>
          </a:p>
          <a:p>
            <a:endParaRPr lang="en-US" dirty="0"/>
          </a:p>
        </p:txBody>
      </p:sp>
      <p:sp>
        <p:nvSpPr>
          <p:cNvPr id="4" name="Slide Number Placeholder 3"/>
          <p:cNvSpPr>
            <a:spLocks noGrp="1"/>
          </p:cNvSpPr>
          <p:nvPr>
            <p:ph type="sldNum" sz="quarter" idx="10"/>
          </p:nvPr>
        </p:nvSpPr>
        <p:spPr/>
        <p:txBody>
          <a:bodyPr/>
          <a:lstStyle/>
          <a:p>
            <a:fld id="{CFB84BA0-2C3D-4CA5-89C0-39ADD16CB9D2}" type="slidenum">
              <a:rPr lang="en-US" smtClean="0"/>
              <a:t>8</a:t>
            </a:fld>
            <a:endParaRPr lang="en-US" dirty="0"/>
          </a:p>
        </p:txBody>
      </p:sp>
    </p:spTree>
    <p:extLst>
      <p:ext uri="{BB962C8B-B14F-4D97-AF65-F5344CB8AC3E}">
        <p14:creationId xmlns:p14="http://schemas.microsoft.com/office/powerpoint/2010/main" val="2304182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4-5: MAP OF FUTURE LAND USE DESIGNATIONS.</a:t>
            </a:r>
          </a:p>
          <a:p>
            <a:endParaRPr lang="en-US" dirty="0"/>
          </a:p>
          <a:p>
            <a:r>
              <a:rPr lang="en-US" dirty="0"/>
              <a:t>THE MAP ALSO INCLUDES PROPERTIES IDENTIFIED IN THE CITY’S GROWTH AREA WHICH IS PROVIDED IN CHAPTER 3: MUNICIPAL GROWTH.</a:t>
            </a:r>
          </a:p>
          <a:p>
            <a:endParaRPr lang="en-US" dirty="0"/>
          </a:p>
        </p:txBody>
      </p:sp>
      <p:sp>
        <p:nvSpPr>
          <p:cNvPr id="4" name="Slide Number Placeholder 3"/>
          <p:cNvSpPr>
            <a:spLocks noGrp="1"/>
          </p:cNvSpPr>
          <p:nvPr>
            <p:ph type="sldNum" sz="quarter" idx="10"/>
          </p:nvPr>
        </p:nvSpPr>
        <p:spPr/>
        <p:txBody>
          <a:bodyPr/>
          <a:lstStyle/>
          <a:p>
            <a:fld id="{CFB84BA0-2C3D-4CA5-89C0-39ADD16CB9D2}" type="slidenum">
              <a:rPr lang="en-US" smtClean="0"/>
              <a:t>10</a:t>
            </a:fld>
            <a:endParaRPr lang="en-US" dirty="0"/>
          </a:p>
        </p:txBody>
      </p:sp>
    </p:spTree>
    <p:extLst>
      <p:ext uri="{BB962C8B-B14F-4D97-AF65-F5344CB8AC3E}">
        <p14:creationId xmlns:p14="http://schemas.microsoft.com/office/powerpoint/2010/main" val="4136321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159">
              <a:defRPr/>
            </a:pPr>
            <a:r>
              <a:rPr lang="en-US" dirty="0">
                <a:latin typeface="HalyardDisplayBook"/>
              </a:rPr>
              <a:t>FIGURE 4-13: MAP OF FUTURE MIXED USE AREAS</a:t>
            </a:r>
            <a:endParaRPr lang="en-US" dirty="0"/>
          </a:p>
          <a:p>
            <a:endParaRPr lang="en-US" dirty="0"/>
          </a:p>
        </p:txBody>
      </p:sp>
      <p:sp>
        <p:nvSpPr>
          <p:cNvPr id="4" name="Slide Number Placeholder 3"/>
          <p:cNvSpPr>
            <a:spLocks noGrp="1"/>
          </p:cNvSpPr>
          <p:nvPr>
            <p:ph type="sldNum" sz="quarter" idx="10"/>
          </p:nvPr>
        </p:nvSpPr>
        <p:spPr/>
        <p:txBody>
          <a:bodyPr/>
          <a:lstStyle/>
          <a:p>
            <a:fld id="{CFB84BA0-2C3D-4CA5-89C0-39ADD16CB9D2}" type="slidenum">
              <a:rPr lang="en-US" smtClean="0"/>
              <a:t>13</a:t>
            </a:fld>
            <a:endParaRPr lang="en-US" dirty="0"/>
          </a:p>
        </p:txBody>
      </p:sp>
    </p:spTree>
    <p:extLst>
      <p:ext uri="{BB962C8B-B14F-4D97-AF65-F5344CB8AC3E}">
        <p14:creationId xmlns:p14="http://schemas.microsoft.com/office/powerpoint/2010/main" val="2786497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4-22: MAP OF LARGE SITES ANTICIPATED FOR INFILL MIXED USE REDEVELOPMENT</a:t>
            </a:r>
          </a:p>
          <a:p>
            <a:r>
              <a:rPr lang="en-US" dirty="0"/>
              <a:t>Source: City of Annapolis</a:t>
            </a:r>
          </a:p>
          <a:p>
            <a:endParaRPr lang="en-US" dirty="0"/>
          </a:p>
        </p:txBody>
      </p:sp>
      <p:sp>
        <p:nvSpPr>
          <p:cNvPr id="4" name="Slide Number Placeholder 3"/>
          <p:cNvSpPr>
            <a:spLocks noGrp="1"/>
          </p:cNvSpPr>
          <p:nvPr>
            <p:ph type="sldNum" sz="quarter" idx="10"/>
          </p:nvPr>
        </p:nvSpPr>
        <p:spPr/>
        <p:txBody>
          <a:bodyPr/>
          <a:lstStyle/>
          <a:p>
            <a:fld id="{CFB84BA0-2C3D-4CA5-89C0-39ADD16CB9D2}" type="slidenum">
              <a:rPr lang="en-US" smtClean="0"/>
              <a:t>16</a:t>
            </a:fld>
            <a:endParaRPr lang="en-US" dirty="0"/>
          </a:p>
        </p:txBody>
      </p:sp>
    </p:spTree>
    <p:extLst>
      <p:ext uri="{BB962C8B-B14F-4D97-AF65-F5344CB8AC3E}">
        <p14:creationId xmlns:p14="http://schemas.microsoft.com/office/powerpoint/2010/main" val="3272410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5-12: THIS ILLUSTRATION SHOWS THE RANGE OF HOUSING TYPES THAT ARE CONSIDERED ‘MISSING MIDDLE HOUSING’ , A VARIETY OF SMALL-SCALE HOUSING OPTIONS NO LONGER ALLOWED BY THE ZONING REGULATIONS IN MANY CITIES AND COUNTIES ACROSS THE U.S. INCLUDING ANNAPOLIS.</a:t>
            </a:r>
          </a:p>
          <a:p>
            <a:r>
              <a:rPr lang="en-US" dirty="0"/>
              <a:t>Source: Opticos Design</a:t>
            </a:r>
          </a:p>
          <a:p>
            <a:endParaRPr lang="en-US" dirty="0"/>
          </a:p>
        </p:txBody>
      </p:sp>
      <p:sp>
        <p:nvSpPr>
          <p:cNvPr id="4" name="Slide Number Placeholder 3"/>
          <p:cNvSpPr>
            <a:spLocks noGrp="1"/>
          </p:cNvSpPr>
          <p:nvPr>
            <p:ph type="sldNum" sz="quarter" idx="10"/>
          </p:nvPr>
        </p:nvSpPr>
        <p:spPr/>
        <p:txBody>
          <a:bodyPr/>
          <a:lstStyle/>
          <a:p>
            <a:fld id="{CFB84BA0-2C3D-4CA5-89C0-39ADD16CB9D2}" type="slidenum">
              <a:rPr lang="en-US" smtClean="0"/>
              <a:t>18</a:t>
            </a:fld>
            <a:endParaRPr lang="en-US" dirty="0"/>
          </a:p>
        </p:txBody>
      </p:sp>
    </p:spTree>
    <p:extLst>
      <p:ext uri="{BB962C8B-B14F-4D97-AF65-F5344CB8AC3E}">
        <p14:creationId xmlns:p14="http://schemas.microsoft.com/office/powerpoint/2010/main" val="20306850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159">
              <a:defRPr/>
            </a:pPr>
            <a:r>
              <a:rPr lang="en-US" dirty="0"/>
              <a:t>FIGURE 5-13: MAP OF RESIDENTIAL AND COMMERCIALLY ZONED AREAS THAT DO NOT ALLOW TWO OR MORE DWELLING UNITS</a:t>
            </a:r>
          </a:p>
          <a:p>
            <a:endParaRPr lang="en-US" dirty="0"/>
          </a:p>
        </p:txBody>
      </p:sp>
      <p:sp>
        <p:nvSpPr>
          <p:cNvPr id="4" name="Slide Number Placeholder 3"/>
          <p:cNvSpPr>
            <a:spLocks noGrp="1"/>
          </p:cNvSpPr>
          <p:nvPr>
            <p:ph type="sldNum" sz="quarter" idx="10"/>
          </p:nvPr>
        </p:nvSpPr>
        <p:spPr/>
        <p:txBody>
          <a:bodyPr/>
          <a:lstStyle/>
          <a:p>
            <a:fld id="{CFB84BA0-2C3D-4CA5-89C0-39ADD16CB9D2}" type="slidenum">
              <a:rPr lang="en-US" smtClean="0"/>
              <a:t>20</a:t>
            </a:fld>
            <a:endParaRPr lang="en-US" dirty="0"/>
          </a:p>
        </p:txBody>
      </p:sp>
    </p:spTree>
    <p:extLst>
      <p:ext uri="{BB962C8B-B14F-4D97-AF65-F5344CB8AC3E}">
        <p14:creationId xmlns:p14="http://schemas.microsoft.com/office/powerpoint/2010/main" val="3765089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159">
              <a:defRPr/>
            </a:pPr>
            <a:r>
              <a:rPr lang="en-US" dirty="0"/>
              <a:t>FIGURE 5-13: MAP OF RESIDENTIAL AND COMMERCIALLY ZONED AREAS THAT DO NOT ALLOW TWO OR MORE DWELLING UNITS</a:t>
            </a:r>
          </a:p>
          <a:p>
            <a:endParaRPr lang="en-US" dirty="0"/>
          </a:p>
        </p:txBody>
      </p:sp>
      <p:sp>
        <p:nvSpPr>
          <p:cNvPr id="4" name="Slide Number Placeholder 3"/>
          <p:cNvSpPr>
            <a:spLocks noGrp="1"/>
          </p:cNvSpPr>
          <p:nvPr>
            <p:ph type="sldNum" sz="quarter" idx="10"/>
          </p:nvPr>
        </p:nvSpPr>
        <p:spPr/>
        <p:txBody>
          <a:bodyPr/>
          <a:lstStyle/>
          <a:p>
            <a:fld id="{CFB84BA0-2C3D-4CA5-89C0-39ADD16CB9D2}" type="slidenum">
              <a:rPr lang="en-US" smtClean="0"/>
              <a:t>21</a:t>
            </a:fld>
            <a:endParaRPr lang="en-US" dirty="0"/>
          </a:p>
        </p:txBody>
      </p:sp>
    </p:spTree>
    <p:extLst>
      <p:ext uri="{BB962C8B-B14F-4D97-AF65-F5344CB8AC3E}">
        <p14:creationId xmlns:p14="http://schemas.microsoft.com/office/powerpoint/2010/main" val="1430845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4-26: PROPOSED FORM-BASED ZONING DISTRICTS FOR WEST ANNAPOLIS FROM THE WEST</a:t>
            </a:r>
          </a:p>
          <a:p>
            <a:r>
              <a:rPr lang="en-US" dirty="0"/>
              <a:t>ANNAPOLIS MASTER PLAN (2021)</a:t>
            </a:r>
          </a:p>
          <a:p>
            <a:endParaRPr lang="en-US" dirty="0"/>
          </a:p>
        </p:txBody>
      </p:sp>
      <p:sp>
        <p:nvSpPr>
          <p:cNvPr id="4" name="Slide Number Placeholder 3"/>
          <p:cNvSpPr>
            <a:spLocks noGrp="1"/>
          </p:cNvSpPr>
          <p:nvPr>
            <p:ph type="sldNum" sz="quarter" idx="10"/>
          </p:nvPr>
        </p:nvSpPr>
        <p:spPr/>
        <p:txBody>
          <a:bodyPr/>
          <a:lstStyle/>
          <a:p>
            <a:fld id="{CFB84BA0-2C3D-4CA5-89C0-39ADD16CB9D2}" type="slidenum">
              <a:rPr lang="en-US" smtClean="0"/>
              <a:t>22</a:t>
            </a:fld>
            <a:endParaRPr lang="en-US" dirty="0"/>
          </a:p>
        </p:txBody>
      </p:sp>
    </p:spTree>
    <p:extLst>
      <p:ext uri="{BB962C8B-B14F-4D97-AF65-F5344CB8AC3E}">
        <p14:creationId xmlns:p14="http://schemas.microsoft.com/office/powerpoint/2010/main" val="237845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AFFAE-EE7E-4CA6-3443-7B479992D7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9C6B037-2633-9E64-2FB5-4740685C76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85A3A0-3465-43EF-0610-B0A685287C7F}"/>
              </a:ext>
            </a:extLst>
          </p:cNvPr>
          <p:cNvSpPr>
            <a:spLocks noGrp="1"/>
          </p:cNvSpPr>
          <p:nvPr>
            <p:ph type="dt" sz="half" idx="10"/>
          </p:nvPr>
        </p:nvSpPr>
        <p:spPr/>
        <p:txBody>
          <a:bodyPr/>
          <a:lstStyle/>
          <a:p>
            <a:fld id="{C8514009-08F9-4B9C-8E8A-628DC4C4D2C4}" type="datetime1">
              <a:rPr lang="en-US" smtClean="0"/>
              <a:t>6/18/2024</a:t>
            </a:fld>
            <a:endParaRPr lang="en-US" dirty="0"/>
          </a:p>
        </p:txBody>
      </p:sp>
      <p:sp>
        <p:nvSpPr>
          <p:cNvPr id="5" name="Footer Placeholder 4">
            <a:extLst>
              <a:ext uri="{FF2B5EF4-FFF2-40B4-BE49-F238E27FC236}">
                <a16:creationId xmlns:a16="http://schemas.microsoft.com/office/drawing/2014/main" id="{8A4B88FC-31F9-95AF-A58C-A790AD38820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F622001-6293-0B3D-5274-5B11AD5CC7F2}"/>
              </a:ext>
            </a:extLst>
          </p:cNvPr>
          <p:cNvSpPr>
            <a:spLocks noGrp="1"/>
          </p:cNvSpPr>
          <p:nvPr>
            <p:ph type="sldNum" sz="quarter" idx="12"/>
          </p:nvPr>
        </p:nvSpPr>
        <p:spPr/>
        <p:txBody>
          <a:bodyPr/>
          <a:lstStyle/>
          <a:p>
            <a:fld id="{50143025-284B-46DB-8E7F-ED9960924454}" type="slidenum">
              <a:rPr lang="en-US" smtClean="0"/>
              <a:t>‹#›</a:t>
            </a:fld>
            <a:endParaRPr lang="en-US" dirty="0"/>
          </a:p>
        </p:txBody>
      </p:sp>
    </p:spTree>
    <p:extLst>
      <p:ext uri="{BB962C8B-B14F-4D97-AF65-F5344CB8AC3E}">
        <p14:creationId xmlns:p14="http://schemas.microsoft.com/office/powerpoint/2010/main" val="1119435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C98E0-9084-123B-45D3-3894421634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7A574E-A463-B375-4CAA-7E25E2D6F4E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855125-7ECE-5896-AEDA-6FF896771471}"/>
              </a:ext>
            </a:extLst>
          </p:cNvPr>
          <p:cNvSpPr>
            <a:spLocks noGrp="1"/>
          </p:cNvSpPr>
          <p:nvPr>
            <p:ph type="dt" sz="half" idx="10"/>
          </p:nvPr>
        </p:nvSpPr>
        <p:spPr/>
        <p:txBody>
          <a:bodyPr/>
          <a:lstStyle/>
          <a:p>
            <a:fld id="{80BEB0B1-A6F3-468F-B520-CB2E24E9409B}" type="datetime1">
              <a:rPr lang="en-US" smtClean="0"/>
              <a:t>6/18/2024</a:t>
            </a:fld>
            <a:endParaRPr lang="en-US" dirty="0"/>
          </a:p>
        </p:txBody>
      </p:sp>
      <p:sp>
        <p:nvSpPr>
          <p:cNvPr id="5" name="Footer Placeholder 4">
            <a:extLst>
              <a:ext uri="{FF2B5EF4-FFF2-40B4-BE49-F238E27FC236}">
                <a16:creationId xmlns:a16="http://schemas.microsoft.com/office/drawing/2014/main" id="{F84D8092-EEB1-69C7-FC4D-676F73AA20C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8D9CA-42B8-6627-2AD0-51AC0ED589CB}"/>
              </a:ext>
            </a:extLst>
          </p:cNvPr>
          <p:cNvSpPr>
            <a:spLocks noGrp="1"/>
          </p:cNvSpPr>
          <p:nvPr>
            <p:ph type="sldNum" sz="quarter" idx="12"/>
          </p:nvPr>
        </p:nvSpPr>
        <p:spPr/>
        <p:txBody>
          <a:bodyPr/>
          <a:lstStyle/>
          <a:p>
            <a:fld id="{50143025-284B-46DB-8E7F-ED9960924454}" type="slidenum">
              <a:rPr lang="en-US" smtClean="0"/>
              <a:t>‹#›</a:t>
            </a:fld>
            <a:endParaRPr lang="en-US" dirty="0"/>
          </a:p>
        </p:txBody>
      </p:sp>
    </p:spTree>
    <p:extLst>
      <p:ext uri="{BB962C8B-B14F-4D97-AF65-F5344CB8AC3E}">
        <p14:creationId xmlns:p14="http://schemas.microsoft.com/office/powerpoint/2010/main" val="2167267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410D9F-18C8-81AB-4C75-812BE97356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48843E-24C4-9F68-5A57-2C2BAD67B39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AD433A-0AC8-7810-946A-4EDE3543DFA2}"/>
              </a:ext>
            </a:extLst>
          </p:cNvPr>
          <p:cNvSpPr>
            <a:spLocks noGrp="1"/>
          </p:cNvSpPr>
          <p:nvPr>
            <p:ph type="dt" sz="half" idx="10"/>
          </p:nvPr>
        </p:nvSpPr>
        <p:spPr/>
        <p:txBody>
          <a:bodyPr/>
          <a:lstStyle/>
          <a:p>
            <a:fld id="{F70A10A7-668B-427A-8ED2-4035D54BB52C}" type="datetime1">
              <a:rPr lang="en-US" smtClean="0"/>
              <a:t>6/18/2024</a:t>
            </a:fld>
            <a:endParaRPr lang="en-US" dirty="0"/>
          </a:p>
        </p:txBody>
      </p:sp>
      <p:sp>
        <p:nvSpPr>
          <p:cNvPr id="5" name="Footer Placeholder 4">
            <a:extLst>
              <a:ext uri="{FF2B5EF4-FFF2-40B4-BE49-F238E27FC236}">
                <a16:creationId xmlns:a16="http://schemas.microsoft.com/office/drawing/2014/main" id="{C8168F1F-3380-D7DB-BD8D-0BD9D4EA835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4AC042A-6F8C-2ACC-0EB0-2507058F69D3}"/>
              </a:ext>
            </a:extLst>
          </p:cNvPr>
          <p:cNvSpPr>
            <a:spLocks noGrp="1"/>
          </p:cNvSpPr>
          <p:nvPr>
            <p:ph type="sldNum" sz="quarter" idx="12"/>
          </p:nvPr>
        </p:nvSpPr>
        <p:spPr/>
        <p:txBody>
          <a:bodyPr/>
          <a:lstStyle/>
          <a:p>
            <a:fld id="{50143025-284B-46DB-8E7F-ED9960924454}" type="slidenum">
              <a:rPr lang="en-US" smtClean="0"/>
              <a:t>‹#›</a:t>
            </a:fld>
            <a:endParaRPr lang="en-US" dirty="0"/>
          </a:p>
        </p:txBody>
      </p:sp>
    </p:spTree>
    <p:extLst>
      <p:ext uri="{BB962C8B-B14F-4D97-AF65-F5344CB8AC3E}">
        <p14:creationId xmlns:p14="http://schemas.microsoft.com/office/powerpoint/2010/main" val="1436553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11853-DEF7-2AF4-E6DE-A7627B2B9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B0F852-890F-D671-FAE9-8CB1054C33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457E30-7A38-2279-3D06-553B68BF6DBF}"/>
              </a:ext>
            </a:extLst>
          </p:cNvPr>
          <p:cNvSpPr>
            <a:spLocks noGrp="1"/>
          </p:cNvSpPr>
          <p:nvPr>
            <p:ph type="dt" sz="half" idx="10"/>
          </p:nvPr>
        </p:nvSpPr>
        <p:spPr/>
        <p:txBody>
          <a:bodyPr/>
          <a:lstStyle/>
          <a:p>
            <a:fld id="{E97ECA4C-387E-4689-A568-E1CFB2C24312}" type="datetime1">
              <a:rPr lang="en-US" smtClean="0"/>
              <a:t>6/18/2024</a:t>
            </a:fld>
            <a:endParaRPr lang="en-US" dirty="0"/>
          </a:p>
        </p:txBody>
      </p:sp>
      <p:sp>
        <p:nvSpPr>
          <p:cNvPr id="5" name="Footer Placeholder 4">
            <a:extLst>
              <a:ext uri="{FF2B5EF4-FFF2-40B4-BE49-F238E27FC236}">
                <a16:creationId xmlns:a16="http://schemas.microsoft.com/office/drawing/2014/main" id="{0A71350F-94CA-C136-D939-F5EEF186615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6709440-C757-E941-D1B8-F374887A163D}"/>
              </a:ext>
            </a:extLst>
          </p:cNvPr>
          <p:cNvSpPr>
            <a:spLocks noGrp="1"/>
          </p:cNvSpPr>
          <p:nvPr>
            <p:ph type="sldNum" sz="quarter" idx="12"/>
          </p:nvPr>
        </p:nvSpPr>
        <p:spPr/>
        <p:txBody>
          <a:bodyPr/>
          <a:lstStyle/>
          <a:p>
            <a:fld id="{50143025-284B-46DB-8E7F-ED9960924454}" type="slidenum">
              <a:rPr lang="en-US" smtClean="0"/>
              <a:t>‹#›</a:t>
            </a:fld>
            <a:endParaRPr lang="en-US" dirty="0"/>
          </a:p>
        </p:txBody>
      </p:sp>
    </p:spTree>
    <p:extLst>
      <p:ext uri="{BB962C8B-B14F-4D97-AF65-F5344CB8AC3E}">
        <p14:creationId xmlns:p14="http://schemas.microsoft.com/office/powerpoint/2010/main" val="3443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37907-ECE4-B0F9-9259-066AD5E4F1D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D3420DE-CD41-5894-7365-ADC58640C80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146208-C1DC-B7F2-E32E-E833905EE6BB}"/>
              </a:ext>
            </a:extLst>
          </p:cNvPr>
          <p:cNvSpPr>
            <a:spLocks noGrp="1"/>
          </p:cNvSpPr>
          <p:nvPr>
            <p:ph type="dt" sz="half" idx="10"/>
          </p:nvPr>
        </p:nvSpPr>
        <p:spPr/>
        <p:txBody>
          <a:bodyPr/>
          <a:lstStyle/>
          <a:p>
            <a:fld id="{9F9814D0-F8F2-4DCD-98B7-F87797C93CEB}" type="datetime1">
              <a:rPr lang="en-US" smtClean="0"/>
              <a:t>6/18/2024</a:t>
            </a:fld>
            <a:endParaRPr lang="en-US" dirty="0"/>
          </a:p>
        </p:txBody>
      </p:sp>
      <p:sp>
        <p:nvSpPr>
          <p:cNvPr id="5" name="Footer Placeholder 4">
            <a:extLst>
              <a:ext uri="{FF2B5EF4-FFF2-40B4-BE49-F238E27FC236}">
                <a16:creationId xmlns:a16="http://schemas.microsoft.com/office/drawing/2014/main" id="{45FB2329-EBF7-C6BB-0819-DDD9225883E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7E60D9A-9E41-6D00-3FB2-4DF748B2CA27}"/>
              </a:ext>
            </a:extLst>
          </p:cNvPr>
          <p:cNvSpPr>
            <a:spLocks noGrp="1"/>
          </p:cNvSpPr>
          <p:nvPr>
            <p:ph type="sldNum" sz="quarter" idx="12"/>
          </p:nvPr>
        </p:nvSpPr>
        <p:spPr/>
        <p:txBody>
          <a:bodyPr/>
          <a:lstStyle/>
          <a:p>
            <a:fld id="{50143025-284B-46DB-8E7F-ED9960924454}" type="slidenum">
              <a:rPr lang="en-US" smtClean="0"/>
              <a:t>‹#›</a:t>
            </a:fld>
            <a:endParaRPr lang="en-US" dirty="0"/>
          </a:p>
        </p:txBody>
      </p:sp>
    </p:spTree>
    <p:extLst>
      <p:ext uri="{BB962C8B-B14F-4D97-AF65-F5344CB8AC3E}">
        <p14:creationId xmlns:p14="http://schemas.microsoft.com/office/powerpoint/2010/main" val="57866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0CCF3-F594-0643-75AA-FE78386AF9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334519-CDDD-1848-20E6-F1BA303B39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FD1883D-4A63-EA32-844A-9D8E1A6AEF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2FF5B9-07CF-8C65-D445-B0DCD5ECD673}"/>
              </a:ext>
            </a:extLst>
          </p:cNvPr>
          <p:cNvSpPr>
            <a:spLocks noGrp="1"/>
          </p:cNvSpPr>
          <p:nvPr>
            <p:ph type="dt" sz="half" idx="10"/>
          </p:nvPr>
        </p:nvSpPr>
        <p:spPr/>
        <p:txBody>
          <a:bodyPr/>
          <a:lstStyle/>
          <a:p>
            <a:fld id="{7BC40643-BBF7-40C5-B35C-2E7078076546}" type="datetime1">
              <a:rPr lang="en-US" smtClean="0"/>
              <a:t>6/18/2024</a:t>
            </a:fld>
            <a:endParaRPr lang="en-US" dirty="0"/>
          </a:p>
        </p:txBody>
      </p:sp>
      <p:sp>
        <p:nvSpPr>
          <p:cNvPr id="6" name="Footer Placeholder 5">
            <a:extLst>
              <a:ext uri="{FF2B5EF4-FFF2-40B4-BE49-F238E27FC236}">
                <a16:creationId xmlns:a16="http://schemas.microsoft.com/office/drawing/2014/main" id="{4F67AF24-E525-DFA3-0ADF-2BB0CB3FD4D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8972ED8-B55F-482F-8977-EFC154B8F160}"/>
              </a:ext>
            </a:extLst>
          </p:cNvPr>
          <p:cNvSpPr>
            <a:spLocks noGrp="1"/>
          </p:cNvSpPr>
          <p:nvPr>
            <p:ph type="sldNum" sz="quarter" idx="12"/>
          </p:nvPr>
        </p:nvSpPr>
        <p:spPr/>
        <p:txBody>
          <a:bodyPr/>
          <a:lstStyle/>
          <a:p>
            <a:fld id="{50143025-284B-46DB-8E7F-ED9960924454}" type="slidenum">
              <a:rPr lang="en-US" smtClean="0"/>
              <a:t>‹#›</a:t>
            </a:fld>
            <a:endParaRPr lang="en-US" dirty="0"/>
          </a:p>
        </p:txBody>
      </p:sp>
    </p:spTree>
    <p:extLst>
      <p:ext uri="{BB962C8B-B14F-4D97-AF65-F5344CB8AC3E}">
        <p14:creationId xmlns:p14="http://schemas.microsoft.com/office/powerpoint/2010/main" val="3265168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CFFC1-020D-3459-EC29-E1B7B0F7BE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7B9653-E717-0EEE-709C-B2A4DD47A9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91D47-AA1D-2533-D603-9C79F226CB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B4160B-D5CE-19E4-7137-880456FD5B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95D17B-A515-A171-D330-3067404E18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14393F9-D88C-7B96-9763-147DA3A2EBB2}"/>
              </a:ext>
            </a:extLst>
          </p:cNvPr>
          <p:cNvSpPr>
            <a:spLocks noGrp="1"/>
          </p:cNvSpPr>
          <p:nvPr>
            <p:ph type="dt" sz="half" idx="10"/>
          </p:nvPr>
        </p:nvSpPr>
        <p:spPr/>
        <p:txBody>
          <a:bodyPr/>
          <a:lstStyle/>
          <a:p>
            <a:fld id="{93ED87A5-DF66-4CB9-B65A-BC409C27C9A0}" type="datetime1">
              <a:rPr lang="en-US" smtClean="0"/>
              <a:t>6/18/2024</a:t>
            </a:fld>
            <a:endParaRPr lang="en-US" dirty="0"/>
          </a:p>
        </p:txBody>
      </p:sp>
      <p:sp>
        <p:nvSpPr>
          <p:cNvPr id="8" name="Footer Placeholder 7">
            <a:extLst>
              <a:ext uri="{FF2B5EF4-FFF2-40B4-BE49-F238E27FC236}">
                <a16:creationId xmlns:a16="http://schemas.microsoft.com/office/drawing/2014/main" id="{8DF9D1AE-CC51-4241-688F-067665F5D5C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D5D8880-1B40-A576-E558-FF8EB902CCDF}"/>
              </a:ext>
            </a:extLst>
          </p:cNvPr>
          <p:cNvSpPr>
            <a:spLocks noGrp="1"/>
          </p:cNvSpPr>
          <p:nvPr>
            <p:ph type="sldNum" sz="quarter" idx="12"/>
          </p:nvPr>
        </p:nvSpPr>
        <p:spPr/>
        <p:txBody>
          <a:bodyPr/>
          <a:lstStyle/>
          <a:p>
            <a:fld id="{50143025-284B-46DB-8E7F-ED9960924454}" type="slidenum">
              <a:rPr lang="en-US" smtClean="0"/>
              <a:t>‹#›</a:t>
            </a:fld>
            <a:endParaRPr lang="en-US" dirty="0"/>
          </a:p>
        </p:txBody>
      </p:sp>
    </p:spTree>
    <p:extLst>
      <p:ext uri="{BB962C8B-B14F-4D97-AF65-F5344CB8AC3E}">
        <p14:creationId xmlns:p14="http://schemas.microsoft.com/office/powerpoint/2010/main" val="1649900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8AD9B-36B3-34D3-8B29-DA53473DFA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9900AB-60BF-A4FA-8160-FBD163BA5DCC}"/>
              </a:ext>
            </a:extLst>
          </p:cNvPr>
          <p:cNvSpPr>
            <a:spLocks noGrp="1"/>
          </p:cNvSpPr>
          <p:nvPr>
            <p:ph type="dt" sz="half" idx="10"/>
          </p:nvPr>
        </p:nvSpPr>
        <p:spPr/>
        <p:txBody>
          <a:bodyPr/>
          <a:lstStyle/>
          <a:p>
            <a:fld id="{29FADE55-EF5A-4C84-9065-C7CAB49ADEBD}" type="datetime1">
              <a:rPr lang="en-US" smtClean="0"/>
              <a:t>6/18/2024</a:t>
            </a:fld>
            <a:endParaRPr lang="en-US" dirty="0"/>
          </a:p>
        </p:txBody>
      </p:sp>
      <p:sp>
        <p:nvSpPr>
          <p:cNvPr id="4" name="Footer Placeholder 3">
            <a:extLst>
              <a:ext uri="{FF2B5EF4-FFF2-40B4-BE49-F238E27FC236}">
                <a16:creationId xmlns:a16="http://schemas.microsoft.com/office/drawing/2014/main" id="{5529EC40-CFA9-00FA-1511-0CDE3FD872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0A4E9EA-2995-378B-6B07-D2BE092412B4}"/>
              </a:ext>
            </a:extLst>
          </p:cNvPr>
          <p:cNvSpPr>
            <a:spLocks noGrp="1"/>
          </p:cNvSpPr>
          <p:nvPr>
            <p:ph type="sldNum" sz="quarter" idx="12"/>
          </p:nvPr>
        </p:nvSpPr>
        <p:spPr/>
        <p:txBody>
          <a:bodyPr/>
          <a:lstStyle/>
          <a:p>
            <a:fld id="{50143025-284B-46DB-8E7F-ED9960924454}" type="slidenum">
              <a:rPr lang="en-US" smtClean="0"/>
              <a:t>‹#›</a:t>
            </a:fld>
            <a:endParaRPr lang="en-US" dirty="0"/>
          </a:p>
        </p:txBody>
      </p:sp>
    </p:spTree>
    <p:extLst>
      <p:ext uri="{BB962C8B-B14F-4D97-AF65-F5344CB8AC3E}">
        <p14:creationId xmlns:p14="http://schemas.microsoft.com/office/powerpoint/2010/main" val="1377586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D8A2C0-522F-B66E-3EA2-335F28BCF26E}"/>
              </a:ext>
            </a:extLst>
          </p:cNvPr>
          <p:cNvSpPr>
            <a:spLocks noGrp="1"/>
          </p:cNvSpPr>
          <p:nvPr>
            <p:ph type="dt" sz="half" idx="10"/>
          </p:nvPr>
        </p:nvSpPr>
        <p:spPr/>
        <p:txBody>
          <a:bodyPr/>
          <a:lstStyle/>
          <a:p>
            <a:fld id="{42C023CB-8014-49DC-8B5B-9C76AD5A5EC9}" type="datetime1">
              <a:rPr lang="en-US" smtClean="0"/>
              <a:t>6/18/2024</a:t>
            </a:fld>
            <a:endParaRPr lang="en-US" dirty="0"/>
          </a:p>
        </p:txBody>
      </p:sp>
      <p:sp>
        <p:nvSpPr>
          <p:cNvPr id="3" name="Footer Placeholder 2">
            <a:extLst>
              <a:ext uri="{FF2B5EF4-FFF2-40B4-BE49-F238E27FC236}">
                <a16:creationId xmlns:a16="http://schemas.microsoft.com/office/drawing/2014/main" id="{FAB7108B-AB11-D0B3-EB8B-B265E2934F5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AD94CE1-F82E-A328-2374-7C6DBF02541C}"/>
              </a:ext>
            </a:extLst>
          </p:cNvPr>
          <p:cNvSpPr>
            <a:spLocks noGrp="1"/>
          </p:cNvSpPr>
          <p:nvPr>
            <p:ph type="sldNum" sz="quarter" idx="12"/>
          </p:nvPr>
        </p:nvSpPr>
        <p:spPr/>
        <p:txBody>
          <a:bodyPr/>
          <a:lstStyle/>
          <a:p>
            <a:fld id="{50143025-284B-46DB-8E7F-ED9960924454}" type="slidenum">
              <a:rPr lang="en-US" smtClean="0"/>
              <a:t>‹#›</a:t>
            </a:fld>
            <a:endParaRPr lang="en-US" dirty="0"/>
          </a:p>
        </p:txBody>
      </p:sp>
    </p:spTree>
    <p:extLst>
      <p:ext uri="{BB962C8B-B14F-4D97-AF65-F5344CB8AC3E}">
        <p14:creationId xmlns:p14="http://schemas.microsoft.com/office/powerpoint/2010/main" val="1415897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2D72F-2023-7460-58B7-47DA6A0DE6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5733F6-70DF-094F-5513-56C3942C51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957DF5-45BB-8E3D-4313-DBC5DE02EC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CDD02E-1852-3E92-ABCF-0345C52CEBB0}"/>
              </a:ext>
            </a:extLst>
          </p:cNvPr>
          <p:cNvSpPr>
            <a:spLocks noGrp="1"/>
          </p:cNvSpPr>
          <p:nvPr>
            <p:ph type="dt" sz="half" idx="10"/>
          </p:nvPr>
        </p:nvSpPr>
        <p:spPr/>
        <p:txBody>
          <a:bodyPr/>
          <a:lstStyle/>
          <a:p>
            <a:fld id="{03BE90E2-B759-46A8-95F4-20368BC8FD9F}" type="datetime1">
              <a:rPr lang="en-US" smtClean="0"/>
              <a:t>6/18/2024</a:t>
            </a:fld>
            <a:endParaRPr lang="en-US" dirty="0"/>
          </a:p>
        </p:txBody>
      </p:sp>
      <p:sp>
        <p:nvSpPr>
          <p:cNvPr id="6" name="Footer Placeholder 5">
            <a:extLst>
              <a:ext uri="{FF2B5EF4-FFF2-40B4-BE49-F238E27FC236}">
                <a16:creationId xmlns:a16="http://schemas.microsoft.com/office/drawing/2014/main" id="{87C82809-5D05-F0F2-0B2C-291FCF2F013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7DD3E8F-6548-2E40-3B5A-1293E48E70C9}"/>
              </a:ext>
            </a:extLst>
          </p:cNvPr>
          <p:cNvSpPr>
            <a:spLocks noGrp="1"/>
          </p:cNvSpPr>
          <p:nvPr>
            <p:ph type="sldNum" sz="quarter" idx="12"/>
          </p:nvPr>
        </p:nvSpPr>
        <p:spPr/>
        <p:txBody>
          <a:bodyPr/>
          <a:lstStyle/>
          <a:p>
            <a:fld id="{50143025-284B-46DB-8E7F-ED9960924454}" type="slidenum">
              <a:rPr lang="en-US" smtClean="0"/>
              <a:t>‹#›</a:t>
            </a:fld>
            <a:endParaRPr lang="en-US" dirty="0"/>
          </a:p>
        </p:txBody>
      </p:sp>
    </p:spTree>
    <p:extLst>
      <p:ext uri="{BB962C8B-B14F-4D97-AF65-F5344CB8AC3E}">
        <p14:creationId xmlns:p14="http://schemas.microsoft.com/office/powerpoint/2010/main" val="2188917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B6261-3A8E-5F3B-E3A6-9CB5C2F81A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83A5537-3DBC-5BCF-D1FD-6130CED09D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2AE4B57-DE89-FB0F-003E-312A9D699A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BFB044-F377-964C-C5F2-83F9F79EE5A5}"/>
              </a:ext>
            </a:extLst>
          </p:cNvPr>
          <p:cNvSpPr>
            <a:spLocks noGrp="1"/>
          </p:cNvSpPr>
          <p:nvPr>
            <p:ph type="dt" sz="half" idx="10"/>
          </p:nvPr>
        </p:nvSpPr>
        <p:spPr/>
        <p:txBody>
          <a:bodyPr/>
          <a:lstStyle/>
          <a:p>
            <a:fld id="{564FFC08-975A-4C48-AC77-7DFDF2BB0B31}" type="datetime1">
              <a:rPr lang="en-US" smtClean="0"/>
              <a:t>6/18/2024</a:t>
            </a:fld>
            <a:endParaRPr lang="en-US" dirty="0"/>
          </a:p>
        </p:txBody>
      </p:sp>
      <p:sp>
        <p:nvSpPr>
          <p:cNvPr id="6" name="Footer Placeholder 5">
            <a:extLst>
              <a:ext uri="{FF2B5EF4-FFF2-40B4-BE49-F238E27FC236}">
                <a16:creationId xmlns:a16="http://schemas.microsoft.com/office/drawing/2014/main" id="{EE31DCE7-DE72-7F23-FA1A-06366943787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FE25DD4-9538-1691-C89B-1D9F3E33B46C}"/>
              </a:ext>
            </a:extLst>
          </p:cNvPr>
          <p:cNvSpPr>
            <a:spLocks noGrp="1"/>
          </p:cNvSpPr>
          <p:nvPr>
            <p:ph type="sldNum" sz="quarter" idx="12"/>
          </p:nvPr>
        </p:nvSpPr>
        <p:spPr/>
        <p:txBody>
          <a:bodyPr/>
          <a:lstStyle/>
          <a:p>
            <a:fld id="{50143025-284B-46DB-8E7F-ED9960924454}" type="slidenum">
              <a:rPr lang="en-US" smtClean="0"/>
              <a:t>‹#›</a:t>
            </a:fld>
            <a:endParaRPr lang="en-US" dirty="0"/>
          </a:p>
        </p:txBody>
      </p:sp>
    </p:spTree>
    <p:extLst>
      <p:ext uri="{BB962C8B-B14F-4D97-AF65-F5344CB8AC3E}">
        <p14:creationId xmlns:p14="http://schemas.microsoft.com/office/powerpoint/2010/main" val="3778616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930EF7-B63A-A7CA-552C-FD717B1E03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531FF4-796B-C15F-9A23-9F702A53CC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0A30E4-5F85-F1A7-0982-7CDA601124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F0521E0-1C76-4CAA-B5A5-6E60BE0BEAD6}" type="datetime1">
              <a:rPr lang="en-US" smtClean="0"/>
              <a:t>6/18/2024</a:t>
            </a:fld>
            <a:endParaRPr lang="en-US" dirty="0"/>
          </a:p>
        </p:txBody>
      </p:sp>
      <p:sp>
        <p:nvSpPr>
          <p:cNvPr id="5" name="Footer Placeholder 4">
            <a:extLst>
              <a:ext uri="{FF2B5EF4-FFF2-40B4-BE49-F238E27FC236}">
                <a16:creationId xmlns:a16="http://schemas.microsoft.com/office/drawing/2014/main" id="{D6FF16B8-9316-EF1F-CCAC-09C4CECA77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72C83B6F-5C15-CCBD-F962-4E3B4B7AFD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0143025-284B-46DB-8E7F-ED9960924454}" type="slidenum">
              <a:rPr lang="en-US" smtClean="0"/>
              <a:t>‹#›</a:t>
            </a:fld>
            <a:endParaRPr lang="en-US" dirty="0"/>
          </a:p>
        </p:txBody>
      </p:sp>
    </p:spTree>
    <p:extLst>
      <p:ext uri="{BB962C8B-B14F-4D97-AF65-F5344CB8AC3E}">
        <p14:creationId xmlns:p14="http://schemas.microsoft.com/office/powerpoint/2010/main" val="33103943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ED702-B6A9-6D06-C5FD-FDB14176A3BA}"/>
              </a:ext>
            </a:extLst>
          </p:cNvPr>
          <p:cNvSpPr>
            <a:spLocks noGrp="1"/>
          </p:cNvSpPr>
          <p:nvPr>
            <p:ph type="ctrTitle"/>
          </p:nvPr>
        </p:nvSpPr>
        <p:spPr>
          <a:xfrm>
            <a:off x="5770413" y="552347"/>
            <a:ext cx="6131626" cy="2387600"/>
          </a:xfrm>
        </p:spPr>
        <p:txBody>
          <a:bodyPr/>
          <a:lstStyle/>
          <a:p>
            <a:r>
              <a:rPr lang="en-US" dirty="0"/>
              <a:t>Draft Comp Plan Presentation</a:t>
            </a:r>
          </a:p>
        </p:txBody>
      </p:sp>
      <p:sp>
        <p:nvSpPr>
          <p:cNvPr id="3" name="Subtitle 2">
            <a:extLst>
              <a:ext uri="{FF2B5EF4-FFF2-40B4-BE49-F238E27FC236}">
                <a16:creationId xmlns:a16="http://schemas.microsoft.com/office/drawing/2014/main" id="{BCD1621C-1FAA-A26A-5B92-E73F6F49AE88}"/>
              </a:ext>
            </a:extLst>
          </p:cNvPr>
          <p:cNvSpPr>
            <a:spLocks noGrp="1"/>
          </p:cNvSpPr>
          <p:nvPr>
            <p:ph type="subTitle" idx="1"/>
          </p:nvPr>
        </p:nvSpPr>
        <p:spPr>
          <a:xfrm>
            <a:off x="5722912" y="3186402"/>
            <a:ext cx="6226629" cy="1655762"/>
          </a:xfrm>
        </p:spPr>
        <p:txBody>
          <a:bodyPr/>
          <a:lstStyle/>
          <a:p>
            <a:endParaRPr lang="en-US" dirty="0"/>
          </a:p>
          <a:p>
            <a:r>
              <a:rPr lang="en-US" sz="3200" dirty="0"/>
              <a:t>ECA Membership Meeting</a:t>
            </a:r>
          </a:p>
          <a:p>
            <a:r>
              <a:rPr lang="en-US" sz="3200" dirty="0"/>
              <a:t>18 June 2024</a:t>
            </a:r>
          </a:p>
        </p:txBody>
      </p:sp>
      <p:sp>
        <p:nvSpPr>
          <p:cNvPr id="4" name="Slide Number Placeholder 3">
            <a:extLst>
              <a:ext uri="{FF2B5EF4-FFF2-40B4-BE49-F238E27FC236}">
                <a16:creationId xmlns:a16="http://schemas.microsoft.com/office/drawing/2014/main" id="{2B5703B5-0A90-656B-2FFE-5CCDDF8A8BB5}"/>
              </a:ext>
            </a:extLst>
          </p:cNvPr>
          <p:cNvSpPr>
            <a:spLocks noGrp="1"/>
          </p:cNvSpPr>
          <p:nvPr>
            <p:ph type="sldNum" sz="quarter" idx="12"/>
          </p:nvPr>
        </p:nvSpPr>
        <p:spPr/>
        <p:txBody>
          <a:bodyPr/>
          <a:lstStyle/>
          <a:p>
            <a:fld id="{50143025-284B-46DB-8E7F-ED9960924454}" type="slidenum">
              <a:rPr lang="en-US" smtClean="0"/>
              <a:t>1</a:t>
            </a:fld>
            <a:endParaRPr lang="en-US" dirty="0"/>
          </a:p>
        </p:txBody>
      </p:sp>
      <p:pic>
        <p:nvPicPr>
          <p:cNvPr id="5" name="Google Shape;164;p1"/>
          <p:cNvPicPr preferRelativeResize="0"/>
          <p:nvPr/>
        </p:nvPicPr>
        <p:blipFill rotWithShape="1">
          <a:blip r:embed="rId2">
            <a:alphaModFix/>
          </a:blip>
          <a:srcRect/>
          <a:stretch/>
        </p:blipFill>
        <p:spPr>
          <a:xfrm>
            <a:off x="10936308" y="5635064"/>
            <a:ext cx="834984" cy="1086411"/>
          </a:xfrm>
          <a:prstGeom prst="rect">
            <a:avLst/>
          </a:prstGeom>
          <a:noFill/>
          <a:ln>
            <a:noFill/>
          </a:ln>
        </p:spPr>
      </p:pic>
      <p:pic>
        <p:nvPicPr>
          <p:cNvPr id="6" name="Picture 5"/>
          <p:cNvPicPr>
            <a:picLocks noChangeAspect="1"/>
          </p:cNvPicPr>
          <p:nvPr/>
        </p:nvPicPr>
        <p:blipFill>
          <a:blip r:embed="rId3"/>
          <a:stretch>
            <a:fillRect/>
          </a:stretch>
        </p:blipFill>
        <p:spPr>
          <a:xfrm>
            <a:off x="612321" y="266597"/>
            <a:ext cx="4820798" cy="6272315"/>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744294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6814B3-ADDD-A17E-33C6-BBF86C3C2361}"/>
              </a:ext>
            </a:extLst>
          </p:cNvPr>
          <p:cNvSpPr>
            <a:spLocks noGrp="1"/>
          </p:cNvSpPr>
          <p:nvPr>
            <p:ph type="sldNum" sz="quarter" idx="12"/>
          </p:nvPr>
        </p:nvSpPr>
        <p:spPr>
          <a:xfrm>
            <a:off x="8230589" y="6356350"/>
            <a:ext cx="2743200" cy="365125"/>
          </a:xfrm>
        </p:spPr>
        <p:txBody>
          <a:bodyPr/>
          <a:lstStyle/>
          <a:p>
            <a:fld id="{50143025-284B-46DB-8E7F-ED9960924454}" type="slidenum">
              <a:rPr lang="en-US" smtClean="0"/>
              <a:t>10</a:t>
            </a:fld>
            <a:endParaRPr lang="en-US" dirty="0"/>
          </a:p>
        </p:txBody>
      </p:sp>
      <p:pic>
        <p:nvPicPr>
          <p:cNvPr id="6" name="Picture 5"/>
          <p:cNvPicPr>
            <a:picLocks noChangeAspect="1"/>
          </p:cNvPicPr>
          <p:nvPr/>
        </p:nvPicPr>
        <p:blipFill rotWithShape="1">
          <a:blip r:embed="rId3" cstate="hqprint">
            <a:extLst>
              <a:ext uri="{28A0092B-C50C-407E-A947-70E740481C1C}">
                <a14:useLocalDpi xmlns:a14="http://schemas.microsoft.com/office/drawing/2010/main" val="0"/>
              </a:ext>
            </a:extLst>
          </a:blip>
          <a:srcRect l="8561" t="10062" r="7842" b="1934"/>
          <a:stretch/>
        </p:blipFill>
        <p:spPr>
          <a:xfrm>
            <a:off x="2382715" y="625644"/>
            <a:ext cx="4475285" cy="6095831"/>
          </a:xfrm>
          <a:prstGeom prst="rect">
            <a:avLst/>
          </a:prstGeom>
        </p:spPr>
      </p:pic>
      <p:sp>
        <p:nvSpPr>
          <p:cNvPr id="7" name="Title 1">
            <a:extLst>
              <a:ext uri="{FF2B5EF4-FFF2-40B4-BE49-F238E27FC236}">
                <a16:creationId xmlns:a16="http://schemas.microsoft.com/office/drawing/2014/main" id="{98C46A3D-4351-EF93-E3EC-838E892D3EB4}"/>
              </a:ext>
            </a:extLst>
          </p:cNvPr>
          <p:cNvSpPr txBox="1">
            <a:spLocks/>
          </p:cNvSpPr>
          <p:nvPr/>
        </p:nvSpPr>
        <p:spPr>
          <a:xfrm>
            <a:off x="2382715" y="268423"/>
            <a:ext cx="4737905" cy="71444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t>FUTURE LAND USE</a:t>
            </a:r>
          </a:p>
        </p:txBody>
      </p:sp>
      <p:pic>
        <p:nvPicPr>
          <p:cNvPr id="10" name="Picture 9"/>
          <p:cNvPicPr>
            <a:picLocks noChangeAspect="1"/>
          </p:cNvPicPr>
          <p:nvPr/>
        </p:nvPicPr>
        <p:blipFill rotWithShape="1">
          <a:blip r:embed="rId4" cstate="hqprint">
            <a:extLst>
              <a:ext uri="{28A0092B-C50C-407E-A947-70E740481C1C}">
                <a14:useLocalDpi xmlns:a14="http://schemas.microsoft.com/office/drawing/2010/main" val="0"/>
              </a:ext>
            </a:extLst>
          </a:blip>
          <a:srcRect l="11913" t="72328" r="61657" b="11173"/>
          <a:stretch/>
        </p:blipFill>
        <p:spPr>
          <a:xfrm>
            <a:off x="6858000" y="3545788"/>
            <a:ext cx="3165231" cy="2556764"/>
          </a:xfrm>
          <a:prstGeom prst="rect">
            <a:avLst/>
          </a:prstGeom>
          <a:ln>
            <a:solidFill>
              <a:schemeClr val="tx1"/>
            </a:solidFill>
          </a:ln>
        </p:spPr>
      </p:pic>
    </p:spTree>
    <p:extLst>
      <p:ext uri="{BB962C8B-B14F-4D97-AF65-F5344CB8AC3E}">
        <p14:creationId xmlns:p14="http://schemas.microsoft.com/office/powerpoint/2010/main" val="2935065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0143025-284B-46DB-8E7F-ED9960924454}" type="slidenum">
              <a:rPr lang="en-US" smtClean="0"/>
              <a:t>11</a:t>
            </a:fld>
            <a:endParaRPr lang="en-US" dirty="0"/>
          </a:p>
        </p:txBody>
      </p:sp>
      <p:pic>
        <p:nvPicPr>
          <p:cNvPr id="3" name="Picture 2"/>
          <p:cNvPicPr>
            <a:picLocks noChangeAspect="1"/>
          </p:cNvPicPr>
          <p:nvPr/>
        </p:nvPicPr>
        <p:blipFill rotWithShape="1">
          <a:blip r:embed="rId2" cstate="hqprint">
            <a:extLst>
              <a:ext uri="{28A0092B-C50C-407E-A947-70E740481C1C}">
                <a14:useLocalDpi xmlns:a14="http://schemas.microsoft.com/office/drawing/2010/main" val="0"/>
              </a:ext>
            </a:extLst>
          </a:blip>
          <a:srcRect l="8767" t="8777" r="6787" b="4627"/>
          <a:stretch/>
        </p:blipFill>
        <p:spPr>
          <a:xfrm>
            <a:off x="2409092" y="720969"/>
            <a:ext cx="4521658" cy="6000506"/>
          </a:xfrm>
          <a:prstGeom prst="rect">
            <a:avLst/>
          </a:prstGeom>
        </p:spPr>
      </p:pic>
      <p:sp>
        <p:nvSpPr>
          <p:cNvPr id="4" name="Title 1">
            <a:extLst>
              <a:ext uri="{FF2B5EF4-FFF2-40B4-BE49-F238E27FC236}">
                <a16:creationId xmlns:a16="http://schemas.microsoft.com/office/drawing/2014/main" id="{98C46A3D-4351-EF93-E3EC-838E892D3EB4}"/>
              </a:ext>
            </a:extLst>
          </p:cNvPr>
          <p:cNvSpPr txBox="1">
            <a:spLocks/>
          </p:cNvSpPr>
          <p:nvPr/>
        </p:nvSpPr>
        <p:spPr>
          <a:xfrm>
            <a:off x="2474718" y="337288"/>
            <a:ext cx="4737905" cy="71444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t>GROWTH AREA</a:t>
            </a:r>
          </a:p>
        </p:txBody>
      </p:sp>
      <p:pic>
        <p:nvPicPr>
          <p:cNvPr id="5" name="Picture 4"/>
          <p:cNvPicPr>
            <a:picLocks noChangeAspect="1"/>
          </p:cNvPicPr>
          <p:nvPr/>
        </p:nvPicPr>
        <p:blipFill rotWithShape="1">
          <a:blip r:embed="rId3" cstate="hqprint">
            <a:extLst>
              <a:ext uri="{28A0092B-C50C-407E-A947-70E740481C1C}">
                <a14:useLocalDpi xmlns:a14="http://schemas.microsoft.com/office/drawing/2010/main" val="0"/>
              </a:ext>
            </a:extLst>
          </a:blip>
          <a:srcRect l="11996" t="69132" r="64359" b="10947"/>
          <a:stretch/>
        </p:blipFill>
        <p:spPr>
          <a:xfrm>
            <a:off x="7007468" y="4044462"/>
            <a:ext cx="2024136" cy="2206869"/>
          </a:xfrm>
          <a:prstGeom prst="rect">
            <a:avLst/>
          </a:prstGeom>
          <a:ln>
            <a:solidFill>
              <a:schemeClr val="tx1"/>
            </a:solidFill>
          </a:ln>
        </p:spPr>
      </p:pic>
    </p:spTree>
    <p:extLst>
      <p:ext uri="{BB962C8B-B14F-4D97-AF65-F5344CB8AC3E}">
        <p14:creationId xmlns:p14="http://schemas.microsoft.com/office/powerpoint/2010/main" val="27671578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63BA6-7DD4-97FE-4BB7-55FABC85CD3E}"/>
              </a:ext>
            </a:extLst>
          </p:cNvPr>
          <p:cNvSpPr>
            <a:spLocks noGrp="1"/>
          </p:cNvSpPr>
          <p:nvPr>
            <p:ph type="title"/>
          </p:nvPr>
        </p:nvSpPr>
        <p:spPr>
          <a:xfrm>
            <a:off x="838199" y="54865"/>
            <a:ext cx="11060875" cy="1425512"/>
          </a:xfrm>
        </p:spPr>
        <p:txBody>
          <a:bodyPr/>
          <a:lstStyle/>
          <a:p>
            <a:pPr algn="ctr"/>
            <a:r>
              <a:rPr lang="en-US" sz="4400" b="1" dirty="0"/>
              <a:t>Housing Goals</a:t>
            </a:r>
          </a:p>
        </p:txBody>
      </p:sp>
      <p:sp>
        <p:nvSpPr>
          <p:cNvPr id="3" name="Content Placeholder 2">
            <a:extLst>
              <a:ext uri="{FF2B5EF4-FFF2-40B4-BE49-F238E27FC236}">
                <a16:creationId xmlns:a16="http://schemas.microsoft.com/office/drawing/2014/main" id="{0B1AC767-9227-9DC1-1027-A84024B4A23E}"/>
              </a:ext>
            </a:extLst>
          </p:cNvPr>
          <p:cNvSpPr>
            <a:spLocks noGrp="1"/>
          </p:cNvSpPr>
          <p:nvPr>
            <p:ph idx="1"/>
          </p:nvPr>
        </p:nvSpPr>
        <p:spPr>
          <a:xfrm>
            <a:off x="838200" y="1507931"/>
            <a:ext cx="10515600" cy="4585907"/>
          </a:xfrm>
        </p:spPr>
        <p:txBody>
          <a:bodyPr>
            <a:noAutofit/>
          </a:bodyPr>
          <a:lstStyle/>
          <a:p>
            <a:pPr>
              <a:spcAft>
                <a:spcPts val="1200"/>
              </a:spcAft>
            </a:pPr>
            <a:r>
              <a:rPr lang="en-US" sz="3200" dirty="0"/>
              <a:t>New Density To Be Achieved by More Mixed-use development (Figure 4-13, Handouts 4 &amp; 5)</a:t>
            </a:r>
          </a:p>
          <a:p>
            <a:pPr>
              <a:spcAft>
                <a:spcPts val="1200"/>
              </a:spcAft>
            </a:pPr>
            <a:r>
              <a:rPr lang="en-US" sz="3600" dirty="0"/>
              <a:t>A development type in which various uses, such as office, retail, and residential, are combined in a single building or on a single</a:t>
            </a:r>
          </a:p>
          <a:p>
            <a:pPr>
              <a:spcAft>
                <a:spcPts val="1200"/>
              </a:spcAft>
            </a:pPr>
            <a:r>
              <a:rPr lang="en-US" sz="3600" dirty="0"/>
              <a:t>This development will need Zoning Code changes to be submitted to the Council after Plan adoption</a:t>
            </a:r>
            <a:endParaRPr lang="en-US" sz="3200" dirty="0"/>
          </a:p>
        </p:txBody>
      </p:sp>
      <p:sp>
        <p:nvSpPr>
          <p:cNvPr id="4" name="Slide Number Placeholder 3">
            <a:extLst>
              <a:ext uri="{FF2B5EF4-FFF2-40B4-BE49-F238E27FC236}">
                <a16:creationId xmlns:a16="http://schemas.microsoft.com/office/drawing/2014/main" id="{2BD0741E-F1A8-81A5-2B18-A5334925439B}"/>
              </a:ext>
            </a:extLst>
          </p:cNvPr>
          <p:cNvSpPr>
            <a:spLocks noGrp="1"/>
          </p:cNvSpPr>
          <p:nvPr>
            <p:ph type="sldNum" sz="quarter" idx="12"/>
          </p:nvPr>
        </p:nvSpPr>
        <p:spPr/>
        <p:txBody>
          <a:bodyPr/>
          <a:lstStyle/>
          <a:p>
            <a:fld id="{50143025-284B-46DB-8E7F-ED9960924454}" type="slidenum">
              <a:rPr lang="en-US" smtClean="0"/>
              <a:t>12</a:t>
            </a:fld>
            <a:endParaRPr lang="en-US" dirty="0"/>
          </a:p>
        </p:txBody>
      </p:sp>
    </p:spTree>
    <p:extLst>
      <p:ext uri="{BB962C8B-B14F-4D97-AF65-F5344CB8AC3E}">
        <p14:creationId xmlns:p14="http://schemas.microsoft.com/office/powerpoint/2010/main" val="20503895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FE51AA-FB59-7BE4-2863-C8BB2D5D5675}"/>
              </a:ext>
            </a:extLst>
          </p:cNvPr>
          <p:cNvSpPr>
            <a:spLocks noGrp="1"/>
          </p:cNvSpPr>
          <p:nvPr>
            <p:ph type="sldNum" sz="quarter" idx="12"/>
          </p:nvPr>
        </p:nvSpPr>
        <p:spPr/>
        <p:txBody>
          <a:bodyPr/>
          <a:lstStyle/>
          <a:p>
            <a:fld id="{50143025-284B-46DB-8E7F-ED9960924454}" type="slidenum">
              <a:rPr lang="en-US" smtClean="0"/>
              <a:t>13</a:t>
            </a:fld>
            <a:endParaRPr lang="en-US" dirty="0"/>
          </a:p>
        </p:txBody>
      </p:sp>
      <p:sp>
        <p:nvSpPr>
          <p:cNvPr id="4" name="Title 1">
            <a:extLst>
              <a:ext uri="{FF2B5EF4-FFF2-40B4-BE49-F238E27FC236}">
                <a16:creationId xmlns:a16="http://schemas.microsoft.com/office/drawing/2014/main" id="{98C46A3D-4351-EF93-E3EC-838E892D3EB4}"/>
              </a:ext>
            </a:extLst>
          </p:cNvPr>
          <p:cNvSpPr txBox="1">
            <a:spLocks/>
          </p:cNvSpPr>
          <p:nvPr/>
        </p:nvSpPr>
        <p:spPr>
          <a:xfrm>
            <a:off x="2532871" y="283083"/>
            <a:ext cx="5942914" cy="714442"/>
          </a:xfrm>
          <a:prstGeom prst="rect">
            <a:avLst/>
          </a:prstGeom>
        </p:spPr>
        <p:txBody>
          <a:bodyP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t>FUTURE LAND USE - MIXED USE</a:t>
            </a:r>
          </a:p>
        </p:txBody>
      </p:sp>
      <p:pic>
        <p:nvPicPr>
          <p:cNvPr id="3" name="Picture 2"/>
          <p:cNvPicPr>
            <a:picLocks noChangeAspect="1"/>
          </p:cNvPicPr>
          <p:nvPr/>
        </p:nvPicPr>
        <p:blipFill rotWithShape="1">
          <a:blip r:embed="rId3" cstate="hqprint">
            <a:extLst>
              <a:ext uri="{28A0092B-C50C-407E-A947-70E740481C1C}">
                <a14:useLocalDpi xmlns:a14="http://schemas.microsoft.com/office/drawing/2010/main" val="0"/>
              </a:ext>
            </a:extLst>
          </a:blip>
          <a:srcRect l="10302" t="9102" r="7591" b="4871"/>
          <a:stretch/>
        </p:blipFill>
        <p:spPr>
          <a:xfrm>
            <a:off x="2532871" y="732841"/>
            <a:ext cx="4518561" cy="6125159"/>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1956" t="72196" r="60564" b="11010"/>
          <a:stretch/>
        </p:blipFill>
        <p:spPr>
          <a:xfrm>
            <a:off x="7051432" y="4413738"/>
            <a:ext cx="2568029" cy="2030535"/>
          </a:xfrm>
          <a:prstGeom prst="rect">
            <a:avLst/>
          </a:prstGeom>
          <a:ln>
            <a:solidFill>
              <a:schemeClr val="tx1"/>
            </a:solidFill>
          </a:ln>
        </p:spPr>
      </p:pic>
    </p:spTree>
    <p:extLst>
      <p:ext uri="{BB962C8B-B14F-4D97-AF65-F5344CB8AC3E}">
        <p14:creationId xmlns:p14="http://schemas.microsoft.com/office/powerpoint/2010/main" val="36935290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0143025-284B-46DB-8E7F-ED9960924454}" type="slidenum">
              <a:rPr lang="en-US" smtClean="0"/>
              <a:t>14</a:t>
            </a:fld>
            <a:endParaRPr lang="en-US" dirty="0"/>
          </a:p>
        </p:txBody>
      </p:sp>
      <p:pic>
        <p:nvPicPr>
          <p:cNvPr id="3" name="Picture 2"/>
          <p:cNvPicPr>
            <a:picLocks noChangeAspect="1"/>
          </p:cNvPicPr>
          <p:nvPr/>
        </p:nvPicPr>
        <p:blipFill>
          <a:blip r:embed="rId2"/>
          <a:stretch>
            <a:fillRect/>
          </a:stretch>
        </p:blipFill>
        <p:spPr>
          <a:xfrm>
            <a:off x="1543668" y="805633"/>
            <a:ext cx="9084747" cy="5915842"/>
          </a:xfrm>
          <a:prstGeom prst="rect">
            <a:avLst/>
          </a:prstGeom>
          <a:ln>
            <a:solidFill>
              <a:schemeClr val="tx1"/>
            </a:solidFill>
          </a:ln>
          <a:effectLst>
            <a:outerShdw blurRad="50800" dist="38100" dir="2700000" algn="tl" rotWithShape="0">
              <a:prstClr val="black">
                <a:alpha val="40000"/>
              </a:prstClr>
            </a:outerShdw>
          </a:effectLst>
        </p:spPr>
      </p:pic>
      <p:sp>
        <p:nvSpPr>
          <p:cNvPr id="4" name="Title 1">
            <a:extLst>
              <a:ext uri="{FF2B5EF4-FFF2-40B4-BE49-F238E27FC236}">
                <a16:creationId xmlns:a16="http://schemas.microsoft.com/office/drawing/2014/main" id="{98C46A3D-4351-EF93-E3EC-838E892D3EB4}"/>
              </a:ext>
            </a:extLst>
          </p:cNvPr>
          <p:cNvSpPr txBox="1">
            <a:spLocks/>
          </p:cNvSpPr>
          <p:nvPr/>
        </p:nvSpPr>
        <p:spPr>
          <a:xfrm>
            <a:off x="1477793" y="379798"/>
            <a:ext cx="8879546" cy="714442"/>
          </a:xfrm>
          <a:prstGeom prst="rect">
            <a:avLst/>
          </a:prstGeom>
        </p:spPr>
        <p:txBody>
          <a:bodyP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t>MIXED USE PRECEDENTS IN ANNAPOLIS TODAY </a:t>
            </a:r>
          </a:p>
        </p:txBody>
      </p:sp>
    </p:spTree>
    <p:extLst>
      <p:ext uri="{BB962C8B-B14F-4D97-AF65-F5344CB8AC3E}">
        <p14:creationId xmlns:p14="http://schemas.microsoft.com/office/powerpoint/2010/main" val="35410751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63BA6-7DD4-97FE-4BB7-55FABC85CD3E}"/>
              </a:ext>
            </a:extLst>
          </p:cNvPr>
          <p:cNvSpPr>
            <a:spLocks noGrp="1"/>
          </p:cNvSpPr>
          <p:nvPr>
            <p:ph type="title"/>
          </p:nvPr>
        </p:nvSpPr>
        <p:spPr>
          <a:xfrm>
            <a:off x="987552" y="16065"/>
            <a:ext cx="10223744" cy="1206055"/>
          </a:xfrm>
        </p:spPr>
        <p:txBody>
          <a:bodyPr/>
          <a:lstStyle/>
          <a:p>
            <a:pPr algn="ctr"/>
            <a:r>
              <a:rPr lang="en-US" b="1" dirty="0"/>
              <a:t> Areas Planned For </a:t>
            </a:r>
            <a:r>
              <a:rPr lang="en-US" sz="4400" b="1" dirty="0"/>
              <a:t>Growth</a:t>
            </a:r>
            <a:endParaRPr lang="en-US" sz="4400" dirty="0"/>
          </a:p>
        </p:txBody>
      </p:sp>
      <p:sp>
        <p:nvSpPr>
          <p:cNvPr id="3" name="Content Placeholder 2">
            <a:extLst>
              <a:ext uri="{FF2B5EF4-FFF2-40B4-BE49-F238E27FC236}">
                <a16:creationId xmlns:a16="http://schemas.microsoft.com/office/drawing/2014/main" id="{0B1AC767-9227-9DC1-1027-A84024B4A23E}"/>
              </a:ext>
            </a:extLst>
          </p:cNvPr>
          <p:cNvSpPr>
            <a:spLocks noGrp="1"/>
          </p:cNvSpPr>
          <p:nvPr>
            <p:ph idx="1"/>
          </p:nvPr>
        </p:nvSpPr>
        <p:spPr>
          <a:xfrm>
            <a:off x="838200" y="1222120"/>
            <a:ext cx="10515600" cy="5032375"/>
          </a:xfrm>
        </p:spPr>
        <p:txBody>
          <a:bodyPr>
            <a:normAutofit fontScale="92500"/>
          </a:bodyPr>
          <a:lstStyle/>
          <a:p>
            <a:pPr>
              <a:spcAft>
                <a:spcPts val="1800"/>
              </a:spcAft>
            </a:pPr>
            <a:r>
              <a:rPr lang="en-US" sz="4000" dirty="0"/>
              <a:t>Growth planned for 12 redevelopment areas (figure 4-22, handout #6) </a:t>
            </a:r>
          </a:p>
          <a:p>
            <a:pPr>
              <a:spcAft>
                <a:spcPts val="1800"/>
              </a:spcAft>
            </a:pPr>
            <a:r>
              <a:rPr lang="en-US" sz="4000" dirty="0"/>
              <a:t>Creates denser mixed commercial and residential (figure 4-23 &amp; 4-26, Handouts 7 &amp; 8)</a:t>
            </a:r>
          </a:p>
          <a:p>
            <a:pPr>
              <a:spcAft>
                <a:spcPts val="1800"/>
              </a:spcAft>
            </a:pPr>
            <a:r>
              <a:rPr lang="en-US" sz="4000" dirty="0"/>
              <a:t>Housing – Missing Middle (Figures 5-12, 13, 17)</a:t>
            </a:r>
          </a:p>
          <a:p>
            <a:pPr>
              <a:spcAft>
                <a:spcPts val="1800"/>
              </a:spcAft>
            </a:pPr>
            <a:r>
              <a:rPr lang="en-US" sz="4000" dirty="0"/>
              <a:t>Two different uses of term missing middle, massing and income</a:t>
            </a:r>
          </a:p>
        </p:txBody>
      </p:sp>
      <p:sp>
        <p:nvSpPr>
          <p:cNvPr id="4" name="Slide Number Placeholder 3">
            <a:extLst>
              <a:ext uri="{FF2B5EF4-FFF2-40B4-BE49-F238E27FC236}">
                <a16:creationId xmlns:a16="http://schemas.microsoft.com/office/drawing/2014/main" id="{FCD363E6-0CA7-780C-849C-80454CC0C5C7}"/>
              </a:ext>
            </a:extLst>
          </p:cNvPr>
          <p:cNvSpPr>
            <a:spLocks noGrp="1"/>
          </p:cNvSpPr>
          <p:nvPr>
            <p:ph type="sldNum" sz="quarter" idx="12"/>
          </p:nvPr>
        </p:nvSpPr>
        <p:spPr/>
        <p:txBody>
          <a:bodyPr/>
          <a:lstStyle/>
          <a:p>
            <a:fld id="{50143025-284B-46DB-8E7F-ED9960924454}" type="slidenum">
              <a:rPr lang="en-US" smtClean="0"/>
              <a:t>15</a:t>
            </a:fld>
            <a:endParaRPr lang="en-US" dirty="0"/>
          </a:p>
        </p:txBody>
      </p:sp>
    </p:spTree>
    <p:extLst>
      <p:ext uri="{BB962C8B-B14F-4D97-AF65-F5344CB8AC3E}">
        <p14:creationId xmlns:p14="http://schemas.microsoft.com/office/powerpoint/2010/main" val="24442058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17B673-4CB0-C853-2F26-D47F3E6E3629}"/>
              </a:ext>
            </a:extLst>
          </p:cNvPr>
          <p:cNvSpPr>
            <a:spLocks noGrp="1"/>
          </p:cNvSpPr>
          <p:nvPr>
            <p:ph type="sldNum" sz="quarter" idx="12"/>
          </p:nvPr>
        </p:nvSpPr>
        <p:spPr/>
        <p:txBody>
          <a:bodyPr/>
          <a:lstStyle/>
          <a:p>
            <a:fld id="{50143025-284B-46DB-8E7F-ED9960924454}" type="slidenum">
              <a:rPr lang="en-US" smtClean="0"/>
              <a:t>16</a:t>
            </a:fld>
            <a:endParaRPr lang="en-US" dirty="0"/>
          </a:p>
        </p:txBody>
      </p:sp>
      <p:pic>
        <p:nvPicPr>
          <p:cNvPr id="3" name="Picture 2"/>
          <p:cNvPicPr>
            <a:picLocks noChangeAspect="1"/>
          </p:cNvPicPr>
          <p:nvPr/>
        </p:nvPicPr>
        <p:blipFill>
          <a:blip r:embed="rId3"/>
          <a:stretch>
            <a:fillRect/>
          </a:stretch>
        </p:blipFill>
        <p:spPr>
          <a:xfrm>
            <a:off x="866775" y="159002"/>
            <a:ext cx="10106025" cy="6562473"/>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673998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36E6C06-23CB-88EC-2791-3A29844104FD}"/>
              </a:ext>
            </a:extLst>
          </p:cNvPr>
          <p:cNvSpPr>
            <a:spLocks noGrp="1"/>
          </p:cNvSpPr>
          <p:nvPr>
            <p:ph type="sldNum" sz="quarter" idx="12"/>
          </p:nvPr>
        </p:nvSpPr>
        <p:spPr/>
        <p:txBody>
          <a:bodyPr/>
          <a:lstStyle/>
          <a:p>
            <a:fld id="{50143025-284B-46DB-8E7F-ED9960924454}" type="slidenum">
              <a:rPr lang="en-US" smtClean="0"/>
              <a:t>17</a:t>
            </a:fld>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5845" t="13204" r="51849" b="50253"/>
          <a:stretch/>
        </p:blipFill>
        <p:spPr>
          <a:xfrm>
            <a:off x="0" y="1348259"/>
            <a:ext cx="3247646" cy="3630364"/>
          </a:xfrm>
          <a:prstGeom prst="rect">
            <a:avLst/>
          </a:prstGeom>
        </p:spPr>
      </p:pic>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47248" t="13204" r="7455" b="47281"/>
          <a:stretch/>
        </p:blipFill>
        <p:spPr>
          <a:xfrm>
            <a:off x="2795955" y="1333988"/>
            <a:ext cx="3477277" cy="3925603"/>
          </a:xfrm>
          <a:prstGeom prst="rect">
            <a:avLst/>
          </a:prstGeom>
        </p:spPr>
      </p:pic>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5366" t="48977" r="54896" b="3032"/>
          <a:stretch/>
        </p:blipFill>
        <p:spPr>
          <a:xfrm>
            <a:off x="6128662" y="1434999"/>
            <a:ext cx="3050509" cy="4767588"/>
          </a:xfrm>
          <a:prstGeom prst="rect">
            <a:avLst/>
          </a:prstGeom>
        </p:spPr>
      </p:pic>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49225" t="53349" r="12520" b="11318"/>
          <a:stretch/>
        </p:blipFill>
        <p:spPr>
          <a:xfrm>
            <a:off x="9220280" y="1468541"/>
            <a:ext cx="2936552" cy="3510082"/>
          </a:xfrm>
          <a:prstGeom prst="rect">
            <a:avLst/>
          </a:prstGeom>
        </p:spPr>
      </p:pic>
    </p:spTree>
    <p:extLst>
      <p:ext uri="{BB962C8B-B14F-4D97-AF65-F5344CB8AC3E}">
        <p14:creationId xmlns:p14="http://schemas.microsoft.com/office/powerpoint/2010/main" val="40297790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B96C36-D98E-573B-0990-525284FDA301}"/>
              </a:ext>
            </a:extLst>
          </p:cNvPr>
          <p:cNvSpPr>
            <a:spLocks noGrp="1"/>
          </p:cNvSpPr>
          <p:nvPr>
            <p:ph type="sldNum" sz="quarter" idx="12"/>
          </p:nvPr>
        </p:nvSpPr>
        <p:spPr/>
        <p:txBody>
          <a:bodyPr/>
          <a:lstStyle/>
          <a:p>
            <a:fld id="{50143025-284B-46DB-8E7F-ED9960924454}" type="slidenum">
              <a:rPr lang="en-US" smtClean="0"/>
              <a:t>18</a:t>
            </a:fld>
            <a:endParaRPr lang="en-US" dirty="0"/>
          </a:p>
        </p:txBody>
      </p:sp>
      <p:pic>
        <p:nvPicPr>
          <p:cNvPr id="3" name="Picture 2"/>
          <p:cNvPicPr>
            <a:picLocks noChangeAspect="1"/>
          </p:cNvPicPr>
          <p:nvPr/>
        </p:nvPicPr>
        <p:blipFill rotWithShape="1">
          <a:blip r:embed="rId3"/>
          <a:srcRect b="8821"/>
          <a:stretch/>
        </p:blipFill>
        <p:spPr>
          <a:xfrm>
            <a:off x="746351" y="1199409"/>
            <a:ext cx="11211510" cy="4595750"/>
          </a:xfrm>
          <a:prstGeom prst="rect">
            <a:avLst/>
          </a:prstGeom>
        </p:spPr>
      </p:pic>
    </p:spTree>
    <p:extLst>
      <p:ext uri="{BB962C8B-B14F-4D97-AF65-F5344CB8AC3E}">
        <p14:creationId xmlns:p14="http://schemas.microsoft.com/office/powerpoint/2010/main" val="26013374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0143025-284B-46DB-8E7F-ED9960924454}" type="slidenum">
              <a:rPr lang="en-US" smtClean="0"/>
              <a:t>19</a:t>
            </a:fld>
            <a:endParaRPr lang="en-US" dirty="0"/>
          </a:p>
        </p:txBody>
      </p:sp>
      <p:pic>
        <p:nvPicPr>
          <p:cNvPr id="3" name="Picture 2"/>
          <p:cNvPicPr>
            <a:picLocks noChangeAspect="1"/>
          </p:cNvPicPr>
          <p:nvPr/>
        </p:nvPicPr>
        <p:blipFill rotWithShape="1">
          <a:blip r:embed="rId2"/>
          <a:srcRect t="20234"/>
          <a:stretch/>
        </p:blipFill>
        <p:spPr>
          <a:xfrm>
            <a:off x="515082" y="882739"/>
            <a:ext cx="11272301" cy="5838736"/>
          </a:xfrm>
          <a:prstGeom prst="rect">
            <a:avLst/>
          </a:prstGeom>
          <a:ln>
            <a:solidFill>
              <a:schemeClr val="tx1"/>
            </a:solidFill>
          </a:ln>
          <a:effectLst>
            <a:outerShdw blurRad="50800" dist="38100" dir="2700000" algn="tl" rotWithShape="0">
              <a:prstClr val="black">
                <a:alpha val="40000"/>
              </a:prstClr>
            </a:outerShdw>
          </a:effectLst>
        </p:spPr>
      </p:pic>
      <p:sp>
        <p:nvSpPr>
          <p:cNvPr id="4" name="Title 1">
            <a:extLst>
              <a:ext uri="{FF2B5EF4-FFF2-40B4-BE49-F238E27FC236}">
                <a16:creationId xmlns:a16="http://schemas.microsoft.com/office/drawing/2014/main" id="{98C46A3D-4351-EF93-E3EC-838E892D3EB4}"/>
              </a:ext>
            </a:extLst>
          </p:cNvPr>
          <p:cNvSpPr txBox="1">
            <a:spLocks/>
          </p:cNvSpPr>
          <p:nvPr/>
        </p:nvSpPr>
        <p:spPr>
          <a:xfrm>
            <a:off x="515081" y="362214"/>
            <a:ext cx="9631241" cy="714442"/>
          </a:xfrm>
          <a:prstGeom prst="rect">
            <a:avLst/>
          </a:prstGeom>
        </p:spPr>
        <p:txBody>
          <a:bodyP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t>MISSING MIDDLE PRECEDENTS IN ANNAPOLIS TODAY  </a:t>
            </a:r>
          </a:p>
        </p:txBody>
      </p:sp>
    </p:spTree>
    <p:extLst>
      <p:ext uri="{BB962C8B-B14F-4D97-AF65-F5344CB8AC3E}">
        <p14:creationId xmlns:p14="http://schemas.microsoft.com/office/powerpoint/2010/main" val="963812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63BA6-7DD4-97FE-4BB7-55FABC85CD3E}"/>
              </a:ext>
            </a:extLst>
          </p:cNvPr>
          <p:cNvSpPr>
            <a:spLocks noGrp="1"/>
          </p:cNvSpPr>
          <p:nvPr>
            <p:ph type="title"/>
          </p:nvPr>
        </p:nvSpPr>
        <p:spPr/>
        <p:txBody>
          <a:bodyPr/>
          <a:lstStyle/>
          <a:p>
            <a:pPr algn="ctr"/>
            <a:r>
              <a:rPr lang="en-US" b="1" dirty="0"/>
              <a:t>Presentation Coverage</a:t>
            </a:r>
          </a:p>
        </p:txBody>
      </p:sp>
      <p:sp>
        <p:nvSpPr>
          <p:cNvPr id="3" name="Content Placeholder 2">
            <a:extLst>
              <a:ext uri="{FF2B5EF4-FFF2-40B4-BE49-F238E27FC236}">
                <a16:creationId xmlns:a16="http://schemas.microsoft.com/office/drawing/2014/main" id="{0B1AC767-9227-9DC1-1027-A84024B4A23E}"/>
              </a:ext>
            </a:extLst>
          </p:cNvPr>
          <p:cNvSpPr>
            <a:spLocks noGrp="1"/>
          </p:cNvSpPr>
          <p:nvPr>
            <p:ph idx="1"/>
          </p:nvPr>
        </p:nvSpPr>
        <p:spPr>
          <a:xfrm>
            <a:off x="838200" y="1651889"/>
            <a:ext cx="10515600" cy="4351338"/>
          </a:xfrm>
        </p:spPr>
        <p:txBody>
          <a:bodyPr/>
          <a:lstStyle/>
          <a:p>
            <a:pPr>
              <a:spcAft>
                <a:spcPts val="600"/>
              </a:spcAft>
            </a:pPr>
            <a:r>
              <a:rPr lang="en-US" sz="4000" dirty="0"/>
              <a:t>Annapolis Ahead  Comprehensive Plan 2040</a:t>
            </a:r>
          </a:p>
          <a:p>
            <a:pPr lvl="1">
              <a:spcAft>
                <a:spcPts val="600"/>
              </a:spcAft>
            </a:pPr>
            <a:r>
              <a:rPr lang="en-US" sz="4000" dirty="0"/>
              <a:t>Now 474 pages long</a:t>
            </a:r>
          </a:p>
          <a:p>
            <a:pPr lvl="1">
              <a:spcAft>
                <a:spcPts val="600"/>
              </a:spcAft>
            </a:pPr>
            <a:r>
              <a:rPr lang="en-US" sz="4000" dirty="0"/>
              <a:t>Accompanied by a 145-page Action Plan</a:t>
            </a:r>
          </a:p>
          <a:p>
            <a:pPr lvl="1">
              <a:spcAft>
                <a:spcPts val="600"/>
              </a:spcAft>
            </a:pPr>
            <a:r>
              <a:rPr lang="en-US" sz="4000" dirty="0"/>
              <a:t>And over 400 pages of Appendixes</a:t>
            </a:r>
          </a:p>
          <a:p>
            <a:pPr>
              <a:spcAft>
                <a:spcPts val="600"/>
              </a:spcAft>
            </a:pPr>
            <a:r>
              <a:rPr lang="en-US" sz="4000" dirty="0"/>
              <a:t>Way too much to cover in this meeting</a:t>
            </a:r>
          </a:p>
          <a:p>
            <a:pPr>
              <a:spcAft>
                <a:spcPts val="600"/>
              </a:spcAft>
            </a:pPr>
            <a:r>
              <a:rPr lang="en-US" sz="4000" dirty="0"/>
              <a:t>Means skipping over much good material</a:t>
            </a:r>
          </a:p>
          <a:p>
            <a:pPr lvl="1"/>
            <a:endParaRPr lang="en-US" dirty="0"/>
          </a:p>
        </p:txBody>
      </p:sp>
      <p:sp>
        <p:nvSpPr>
          <p:cNvPr id="4" name="Slide Number Placeholder 3">
            <a:extLst>
              <a:ext uri="{FF2B5EF4-FFF2-40B4-BE49-F238E27FC236}">
                <a16:creationId xmlns:a16="http://schemas.microsoft.com/office/drawing/2014/main" id="{8AFFCD0B-71E3-DCE4-4125-36D15AD069CD}"/>
              </a:ext>
            </a:extLst>
          </p:cNvPr>
          <p:cNvSpPr>
            <a:spLocks noGrp="1"/>
          </p:cNvSpPr>
          <p:nvPr>
            <p:ph type="sldNum" sz="quarter" idx="12"/>
          </p:nvPr>
        </p:nvSpPr>
        <p:spPr/>
        <p:txBody>
          <a:bodyPr/>
          <a:lstStyle/>
          <a:p>
            <a:fld id="{50143025-284B-46DB-8E7F-ED9960924454}" type="slidenum">
              <a:rPr lang="en-US" smtClean="0"/>
              <a:t>2</a:t>
            </a:fld>
            <a:endParaRPr lang="en-US" dirty="0"/>
          </a:p>
        </p:txBody>
      </p:sp>
    </p:spTree>
    <p:extLst>
      <p:ext uri="{BB962C8B-B14F-4D97-AF65-F5344CB8AC3E}">
        <p14:creationId xmlns:p14="http://schemas.microsoft.com/office/powerpoint/2010/main" val="36251972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418421-6854-EF75-8B20-CBDCF961ED92}"/>
              </a:ext>
            </a:extLst>
          </p:cNvPr>
          <p:cNvSpPr>
            <a:spLocks noGrp="1"/>
          </p:cNvSpPr>
          <p:nvPr>
            <p:ph type="sldNum" sz="quarter" idx="12"/>
          </p:nvPr>
        </p:nvSpPr>
        <p:spPr/>
        <p:txBody>
          <a:bodyPr/>
          <a:lstStyle/>
          <a:p>
            <a:fld id="{50143025-284B-46DB-8E7F-ED9960924454}" type="slidenum">
              <a:rPr lang="en-US" smtClean="0"/>
              <a:t>20</a:t>
            </a:fld>
            <a:endParaRPr lang="en-US" dirty="0"/>
          </a:p>
        </p:txBody>
      </p:sp>
      <p:pic>
        <p:nvPicPr>
          <p:cNvPr id="3" name="Picture 2"/>
          <p:cNvPicPr>
            <a:picLocks noChangeAspect="1"/>
          </p:cNvPicPr>
          <p:nvPr/>
        </p:nvPicPr>
        <p:blipFill rotWithShape="1">
          <a:blip r:embed="rId3" cstate="hqprint">
            <a:extLst>
              <a:ext uri="{28A0092B-C50C-407E-A947-70E740481C1C}">
                <a14:useLocalDpi xmlns:a14="http://schemas.microsoft.com/office/drawing/2010/main" val="0"/>
              </a:ext>
            </a:extLst>
          </a:blip>
          <a:srcRect l="7493" t="10497" r="6064"/>
          <a:stretch/>
        </p:blipFill>
        <p:spPr>
          <a:xfrm>
            <a:off x="1907931" y="637569"/>
            <a:ext cx="4642338" cy="6220432"/>
          </a:xfrm>
          <a:prstGeom prst="rect">
            <a:avLst/>
          </a:prstGeom>
        </p:spPr>
      </p:pic>
      <p:sp>
        <p:nvSpPr>
          <p:cNvPr id="6" name="Title 1">
            <a:extLst>
              <a:ext uri="{FF2B5EF4-FFF2-40B4-BE49-F238E27FC236}">
                <a16:creationId xmlns:a16="http://schemas.microsoft.com/office/drawing/2014/main" id="{98C46A3D-4351-EF93-E3EC-838E892D3EB4}"/>
              </a:ext>
            </a:extLst>
          </p:cNvPr>
          <p:cNvSpPr txBox="1">
            <a:spLocks/>
          </p:cNvSpPr>
          <p:nvPr/>
        </p:nvSpPr>
        <p:spPr>
          <a:xfrm>
            <a:off x="1992190" y="280348"/>
            <a:ext cx="6035188" cy="71444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t>RESTRICTED ZONING AREAS</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1423" t="74356" r="64020" b="8692"/>
          <a:stretch/>
        </p:blipFill>
        <p:spPr>
          <a:xfrm>
            <a:off x="6535615" y="3851031"/>
            <a:ext cx="2696744" cy="2409093"/>
          </a:xfrm>
          <a:prstGeom prst="rect">
            <a:avLst/>
          </a:prstGeom>
          <a:ln>
            <a:solidFill>
              <a:schemeClr val="tx1"/>
            </a:solidFill>
          </a:ln>
        </p:spPr>
      </p:pic>
    </p:spTree>
    <p:extLst>
      <p:ext uri="{BB962C8B-B14F-4D97-AF65-F5344CB8AC3E}">
        <p14:creationId xmlns:p14="http://schemas.microsoft.com/office/powerpoint/2010/main" val="10354363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418421-6854-EF75-8B20-CBDCF961ED92}"/>
              </a:ext>
            </a:extLst>
          </p:cNvPr>
          <p:cNvSpPr>
            <a:spLocks noGrp="1"/>
          </p:cNvSpPr>
          <p:nvPr>
            <p:ph type="sldNum" sz="quarter" idx="12"/>
          </p:nvPr>
        </p:nvSpPr>
        <p:spPr/>
        <p:txBody>
          <a:bodyPr/>
          <a:lstStyle/>
          <a:p>
            <a:fld id="{50143025-284B-46DB-8E7F-ED9960924454}" type="slidenum">
              <a:rPr lang="en-US" smtClean="0"/>
              <a:t>21</a:t>
            </a:fld>
            <a:endParaRPr lang="en-US" dirty="0"/>
          </a:p>
        </p:txBody>
      </p:sp>
      <p:pic>
        <p:nvPicPr>
          <p:cNvPr id="3" name="Picture 2"/>
          <p:cNvPicPr>
            <a:picLocks noChangeAspect="1"/>
          </p:cNvPicPr>
          <p:nvPr/>
        </p:nvPicPr>
        <p:blipFill rotWithShape="1">
          <a:blip r:embed="rId3" cstate="hqprint">
            <a:extLst>
              <a:ext uri="{28A0092B-C50C-407E-A947-70E740481C1C}">
                <a14:useLocalDpi xmlns:a14="http://schemas.microsoft.com/office/drawing/2010/main" val="0"/>
              </a:ext>
            </a:extLst>
          </a:blip>
          <a:srcRect l="8333" t="10741" r="8144"/>
          <a:stretch/>
        </p:blipFill>
        <p:spPr>
          <a:xfrm>
            <a:off x="1992190" y="722815"/>
            <a:ext cx="4391025" cy="6072797"/>
          </a:xfrm>
          <a:prstGeom prst="rect">
            <a:avLst/>
          </a:prstGeom>
        </p:spPr>
      </p:pic>
      <p:sp>
        <p:nvSpPr>
          <p:cNvPr id="6" name="Title 1">
            <a:extLst>
              <a:ext uri="{FF2B5EF4-FFF2-40B4-BE49-F238E27FC236}">
                <a16:creationId xmlns:a16="http://schemas.microsoft.com/office/drawing/2014/main" id="{98C46A3D-4351-EF93-E3EC-838E892D3EB4}"/>
              </a:ext>
            </a:extLst>
          </p:cNvPr>
          <p:cNvSpPr txBox="1">
            <a:spLocks/>
          </p:cNvSpPr>
          <p:nvPr/>
        </p:nvSpPr>
        <p:spPr>
          <a:xfrm>
            <a:off x="1992190" y="280348"/>
            <a:ext cx="6035188" cy="71444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t>EXISTING HOUSING DENSITY</a:t>
            </a: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1405" t="68795" r="66853" b="8977"/>
          <a:stretch/>
        </p:blipFill>
        <p:spPr>
          <a:xfrm>
            <a:off x="6383214" y="3233992"/>
            <a:ext cx="2227385" cy="2947002"/>
          </a:xfrm>
          <a:prstGeom prst="rect">
            <a:avLst/>
          </a:prstGeom>
          <a:ln>
            <a:solidFill>
              <a:schemeClr val="tx1"/>
            </a:solidFill>
          </a:ln>
        </p:spPr>
      </p:pic>
    </p:spTree>
    <p:extLst>
      <p:ext uri="{BB962C8B-B14F-4D97-AF65-F5344CB8AC3E}">
        <p14:creationId xmlns:p14="http://schemas.microsoft.com/office/powerpoint/2010/main" val="26123950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4F2012-D5C3-7176-863F-D7FA2293F279}"/>
              </a:ext>
            </a:extLst>
          </p:cNvPr>
          <p:cNvSpPr>
            <a:spLocks noGrp="1"/>
          </p:cNvSpPr>
          <p:nvPr>
            <p:ph type="sldNum" sz="quarter" idx="12"/>
          </p:nvPr>
        </p:nvSpPr>
        <p:spPr/>
        <p:txBody>
          <a:bodyPr/>
          <a:lstStyle/>
          <a:p>
            <a:fld id="{50143025-284B-46DB-8E7F-ED9960924454}" type="slidenum">
              <a:rPr lang="en-US" smtClean="0"/>
              <a:t>22</a:t>
            </a:fld>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8135" t="49872" r="16873" b="3974"/>
          <a:stretch/>
        </p:blipFill>
        <p:spPr>
          <a:xfrm>
            <a:off x="2681654" y="1063869"/>
            <a:ext cx="7103440" cy="5657606"/>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8228" t="15349" r="16780" b="79057"/>
          <a:stretch/>
        </p:blipFill>
        <p:spPr>
          <a:xfrm>
            <a:off x="2746131" y="378068"/>
            <a:ext cx="7103440" cy="685801"/>
          </a:xfrm>
          <a:prstGeom prst="rect">
            <a:avLst/>
          </a:prstGeom>
        </p:spPr>
      </p:pic>
    </p:spTree>
    <p:extLst>
      <p:ext uri="{BB962C8B-B14F-4D97-AF65-F5344CB8AC3E}">
        <p14:creationId xmlns:p14="http://schemas.microsoft.com/office/powerpoint/2010/main" val="3296516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0E39F28-91FB-C684-522D-14DFCCDF5541}"/>
              </a:ext>
            </a:extLst>
          </p:cNvPr>
          <p:cNvSpPr>
            <a:spLocks noGrp="1"/>
          </p:cNvSpPr>
          <p:nvPr>
            <p:ph type="sldNum" sz="quarter" idx="12"/>
          </p:nvPr>
        </p:nvSpPr>
        <p:spPr/>
        <p:txBody>
          <a:bodyPr/>
          <a:lstStyle/>
          <a:p>
            <a:fld id="{50143025-284B-46DB-8E7F-ED9960924454}" type="slidenum">
              <a:rPr lang="en-US" smtClean="0"/>
              <a:t>23</a:t>
            </a:fld>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3205" r="17430" b="50513"/>
          <a:stretch/>
        </p:blipFill>
        <p:spPr>
          <a:xfrm>
            <a:off x="448409" y="829600"/>
            <a:ext cx="5081954" cy="4691970"/>
          </a:xfrm>
          <a:prstGeom prst="rect">
            <a:avLst/>
          </a:prstGeom>
        </p:spPr>
      </p:pic>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9005" t="48799" r="8789" b="941"/>
          <a:stretch/>
        </p:blipFill>
        <p:spPr>
          <a:xfrm>
            <a:off x="5926016" y="1494692"/>
            <a:ext cx="6022730" cy="4765430"/>
          </a:xfrm>
          <a:prstGeom prst="rect">
            <a:avLst/>
          </a:prstGeom>
        </p:spPr>
      </p:pic>
    </p:spTree>
    <p:extLst>
      <p:ext uri="{BB962C8B-B14F-4D97-AF65-F5344CB8AC3E}">
        <p14:creationId xmlns:p14="http://schemas.microsoft.com/office/powerpoint/2010/main" val="7762099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0143025-284B-46DB-8E7F-ED9960924454}" type="slidenum">
              <a:rPr lang="en-US" smtClean="0"/>
              <a:t>24</a:t>
            </a:fld>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8275" b="3916"/>
          <a:stretch/>
        </p:blipFill>
        <p:spPr>
          <a:xfrm>
            <a:off x="2575881" y="114300"/>
            <a:ext cx="6697152" cy="6743700"/>
          </a:xfrm>
          <a:prstGeom prst="rect">
            <a:avLst/>
          </a:prstGeom>
        </p:spPr>
      </p:pic>
    </p:spTree>
    <p:extLst>
      <p:ext uri="{BB962C8B-B14F-4D97-AF65-F5344CB8AC3E}">
        <p14:creationId xmlns:p14="http://schemas.microsoft.com/office/powerpoint/2010/main" val="2374250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63BA6-7DD4-97FE-4BB7-55FABC85CD3E}"/>
              </a:ext>
            </a:extLst>
          </p:cNvPr>
          <p:cNvSpPr>
            <a:spLocks noGrp="1"/>
          </p:cNvSpPr>
          <p:nvPr>
            <p:ph type="title"/>
          </p:nvPr>
        </p:nvSpPr>
        <p:spPr/>
        <p:txBody>
          <a:bodyPr/>
          <a:lstStyle/>
          <a:p>
            <a:pPr algn="ctr"/>
            <a:r>
              <a:rPr lang="en-US" sz="4400" b="1" dirty="0"/>
              <a:t>Ward 8 Plan and 12 Redevelopment Areas</a:t>
            </a:r>
          </a:p>
        </p:txBody>
      </p:sp>
      <p:sp>
        <p:nvSpPr>
          <p:cNvPr id="3" name="Content Placeholder 2">
            <a:extLst>
              <a:ext uri="{FF2B5EF4-FFF2-40B4-BE49-F238E27FC236}">
                <a16:creationId xmlns:a16="http://schemas.microsoft.com/office/drawing/2014/main" id="{0B1AC767-9227-9DC1-1027-A84024B4A23E}"/>
              </a:ext>
            </a:extLst>
          </p:cNvPr>
          <p:cNvSpPr>
            <a:spLocks noGrp="1"/>
          </p:cNvSpPr>
          <p:nvPr>
            <p:ph idx="1"/>
          </p:nvPr>
        </p:nvSpPr>
        <p:spPr/>
        <p:txBody>
          <a:bodyPr>
            <a:normAutofit lnSpcReduction="10000"/>
          </a:bodyPr>
          <a:lstStyle/>
          <a:p>
            <a:pPr>
              <a:spcAft>
                <a:spcPts val="1800"/>
              </a:spcAft>
            </a:pPr>
            <a:r>
              <a:rPr lang="en-US" sz="4000" dirty="0"/>
              <a:t>Ward 8 Plan (handout 10) </a:t>
            </a:r>
          </a:p>
          <a:p>
            <a:pPr>
              <a:spcAft>
                <a:spcPts val="1800"/>
              </a:spcAft>
            </a:pPr>
            <a:r>
              <a:rPr lang="en-US" sz="4000" dirty="0"/>
              <a:t>12 Redevelopment Plans Slides and Handouts)</a:t>
            </a:r>
          </a:p>
          <a:p>
            <a:pPr lvl="1">
              <a:spcAft>
                <a:spcPts val="1800"/>
              </a:spcAft>
            </a:pPr>
            <a:r>
              <a:rPr lang="en-US" sz="3600" dirty="0"/>
              <a:t>Two in Ward 8 – Eastport Shopping Center and Nautilus Point</a:t>
            </a:r>
          </a:p>
          <a:p>
            <a:pPr lvl="1">
              <a:spcAft>
                <a:spcPts val="1800"/>
              </a:spcAft>
            </a:pPr>
            <a:r>
              <a:rPr lang="en-US" sz="3600" dirty="0"/>
              <a:t>Redevelopment in other areas will impact Ward 8, especially areas #9 thru #12 </a:t>
            </a:r>
          </a:p>
        </p:txBody>
      </p:sp>
      <p:sp>
        <p:nvSpPr>
          <p:cNvPr id="4" name="Slide Number Placeholder 3">
            <a:extLst>
              <a:ext uri="{FF2B5EF4-FFF2-40B4-BE49-F238E27FC236}">
                <a16:creationId xmlns:a16="http://schemas.microsoft.com/office/drawing/2014/main" id="{02E5ABE9-174A-FCDE-D439-812B0E9457C7}"/>
              </a:ext>
            </a:extLst>
          </p:cNvPr>
          <p:cNvSpPr>
            <a:spLocks noGrp="1"/>
          </p:cNvSpPr>
          <p:nvPr>
            <p:ph type="sldNum" sz="quarter" idx="12"/>
          </p:nvPr>
        </p:nvSpPr>
        <p:spPr/>
        <p:txBody>
          <a:bodyPr/>
          <a:lstStyle/>
          <a:p>
            <a:fld id="{50143025-284B-46DB-8E7F-ED9960924454}" type="slidenum">
              <a:rPr lang="en-US" smtClean="0"/>
              <a:t>25</a:t>
            </a:fld>
            <a:endParaRPr lang="en-US" dirty="0"/>
          </a:p>
        </p:txBody>
      </p:sp>
    </p:spTree>
    <p:extLst>
      <p:ext uri="{BB962C8B-B14F-4D97-AF65-F5344CB8AC3E}">
        <p14:creationId xmlns:p14="http://schemas.microsoft.com/office/powerpoint/2010/main" val="28080858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0143025-284B-46DB-8E7F-ED9960924454}" type="slidenum">
              <a:rPr lang="en-US" smtClean="0"/>
              <a:t>26</a:t>
            </a:fld>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6147" y="216179"/>
            <a:ext cx="10049894" cy="6502872"/>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155951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63BA6-7DD4-97FE-4BB7-55FABC85CD3E}"/>
              </a:ext>
            </a:extLst>
          </p:cNvPr>
          <p:cNvSpPr>
            <a:spLocks noGrp="1"/>
          </p:cNvSpPr>
          <p:nvPr>
            <p:ph type="title"/>
          </p:nvPr>
        </p:nvSpPr>
        <p:spPr>
          <a:xfrm>
            <a:off x="838200" y="81661"/>
            <a:ext cx="10515600" cy="1325563"/>
          </a:xfrm>
        </p:spPr>
        <p:txBody>
          <a:bodyPr/>
          <a:lstStyle/>
          <a:p>
            <a:pPr algn="ctr"/>
            <a:r>
              <a:rPr lang="en-US" sz="4400" b="1" dirty="0"/>
              <a:t>Adequate Public Facilities (APF) Plans</a:t>
            </a:r>
          </a:p>
        </p:txBody>
      </p:sp>
      <p:sp>
        <p:nvSpPr>
          <p:cNvPr id="3" name="Content Placeholder 2">
            <a:extLst>
              <a:ext uri="{FF2B5EF4-FFF2-40B4-BE49-F238E27FC236}">
                <a16:creationId xmlns:a16="http://schemas.microsoft.com/office/drawing/2014/main" id="{0B1AC767-9227-9DC1-1027-A84024B4A23E}"/>
              </a:ext>
            </a:extLst>
          </p:cNvPr>
          <p:cNvSpPr>
            <a:spLocks noGrp="1"/>
          </p:cNvSpPr>
          <p:nvPr>
            <p:ph idx="1"/>
          </p:nvPr>
        </p:nvSpPr>
        <p:spPr>
          <a:xfrm>
            <a:off x="838200" y="1276984"/>
            <a:ext cx="11353800" cy="4694047"/>
          </a:xfrm>
        </p:spPr>
        <p:txBody>
          <a:bodyPr>
            <a:normAutofit fontScale="62500" lnSpcReduction="20000"/>
          </a:bodyPr>
          <a:lstStyle/>
          <a:p>
            <a:pPr>
              <a:spcAft>
                <a:spcPts val="1800"/>
              </a:spcAft>
            </a:pPr>
            <a:r>
              <a:rPr lang="en-US" sz="5100" dirty="0"/>
              <a:t>Capital investment plans must keep pace with development plans</a:t>
            </a:r>
          </a:p>
          <a:p>
            <a:pPr>
              <a:spcAft>
                <a:spcPts val="1800"/>
              </a:spcAft>
            </a:pPr>
            <a:r>
              <a:rPr lang="en-US" sz="5100" dirty="0"/>
              <a:t>APF covers Public Safety (Police, Fire and Emergency Services), Transportation, and Public Works, especially:</a:t>
            </a:r>
          </a:p>
          <a:p>
            <a:pPr lvl="1">
              <a:spcAft>
                <a:spcPts val="1800"/>
              </a:spcAft>
            </a:pPr>
            <a:r>
              <a:rPr lang="en-US" sz="5100" dirty="0"/>
              <a:t>Utilities</a:t>
            </a:r>
          </a:p>
          <a:p>
            <a:pPr lvl="1">
              <a:spcAft>
                <a:spcPts val="1800"/>
              </a:spcAft>
            </a:pPr>
            <a:r>
              <a:rPr lang="en-US" sz="5100" dirty="0"/>
              <a:t>Stormwater</a:t>
            </a:r>
          </a:p>
          <a:p>
            <a:pPr lvl="1">
              <a:spcAft>
                <a:spcPts val="1800"/>
              </a:spcAft>
            </a:pPr>
            <a:r>
              <a:rPr lang="en-US" sz="5100" dirty="0"/>
              <a:t>Shoreline Restoration</a:t>
            </a:r>
          </a:p>
          <a:p>
            <a:pPr lvl="1">
              <a:spcAft>
                <a:spcPts val="1800"/>
              </a:spcAft>
            </a:pPr>
            <a:r>
              <a:rPr lang="en-US" sz="5100" dirty="0"/>
              <a:t>Environment</a:t>
            </a:r>
          </a:p>
          <a:p>
            <a:endParaRPr lang="en-US" sz="3600" dirty="0"/>
          </a:p>
        </p:txBody>
      </p:sp>
      <p:sp>
        <p:nvSpPr>
          <p:cNvPr id="4" name="Slide Number Placeholder 3">
            <a:extLst>
              <a:ext uri="{FF2B5EF4-FFF2-40B4-BE49-F238E27FC236}">
                <a16:creationId xmlns:a16="http://schemas.microsoft.com/office/drawing/2014/main" id="{7B4E66AF-F912-8287-6092-E594B8D332E0}"/>
              </a:ext>
            </a:extLst>
          </p:cNvPr>
          <p:cNvSpPr>
            <a:spLocks noGrp="1"/>
          </p:cNvSpPr>
          <p:nvPr>
            <p:ph type="sldNum" sz="quarter" idx="12"/>
          </p:nvPr>
        </p:nvSpPr>
        <p:spPr/>
        <p:txBody>
          <a:bodyPr/>
          <a:lstStyle/>
          <a:p>
            <a:fld id="{50143025-284B-46DB-8E7F-ED9960924454}" type="slidenum">
              <a:rPr lang="en-US" smtClean="0"/>
              <a:t>27</a:t>
            </a:fld>
            <a:endParaRPr lang="en-US" dirty="0"/>
          </a:p>
        </p:txBody>
      </p:sp>
    </p:spTree>
    <p:extLst>
      <p:ext uri="{BB962C8B-B14F-4D97-AF65-F5344CB8AC3E}">
        <p14:creationId xmlns:p14="http://schemas.microsoft.com/office/powerpoint/2010/main" val="18809128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63BA6-7DD4-97FE-4BB7-55FABC85CD3E}"/>
              </a:ext>
            </a:extLst>
          </p:cNvPr>
          <p:cNvSpPr>
            <a:spLocks noGrp="1"/>
          </p:cNvSpPr>
          <p:nvPr>
            <p:ph type="title"/>
          </p:nvPr>
        </p:nvSpPr>
        <p:spPr>
          <a:xfrm>
            <a:off x="838200" y="127381"/>
            <a:ext cx="10515600" cy="1325563"/>
          </a:xfrm>
        </p:spPr>
        <p:txBody>
          <a:bodyPr/>
          <a:lstStyle/>
          <a:p>
            <a:pPr algn="ctr"/>
            <a:r>
              <a:rPr lang="en-US" sz="4400" b="1" dirty="0"/>
              <a:t>Adequate Public Facilities (cont.)</a:t>
            </a:r>
          </a:p>
        </p:txBody>
      </p:sp>
      <p:sp>
        <p:nvSpPr>
          <p:cNvPr id="3" name="Content Placeholder 2">
            <a:extLst>
              <a:ext uri="{FF2B5EF4-FFF2-40B4-BE49-F238E27FC236}">
                <a16:creationId xmlns:a16="http://schemas.microsoft.com/office/drawing/2014/main" id="{0B1AC767-9227-9DC1-1027-A84024B4A23E}"/>
              </a:ext>
            </a:extLst>
          </p:cNvPr>
          <p:cNvSpPr>
            <a:spLocks noGrp="1"/>
          </p:cNvSpPr>
          <p:nvPr>
            <p:ph idx="1"/>
          </p:nvPr>
        </p:nvSpPr>
        <p:spPr>
          <a:xfrm>
            <a:off x="838200" y="1340992"/>
            <a:ext cx="11353800" cy="4447159"/>
          </a:xfrm>
        </p:spPr>
        <p:txBody>
          <a:bodyPr>
            <a:normAutofit fontScale="85000" lnSpcReduction="20000"/>
          </a:bodyPr>
          <a:lstStyle/>
          <a:p>
            <a:pPr>
              <a:spcAft>
                <a:spcPts val="1800"/>
              </a:spcAft>
            </a:pPr>
            <a:r>
              <a:rPr lang="en-US" sz="4600" dirty="0"/>
              <a:t>Draft Comp Plan refers to the need for increased or improved infrastructure, but even in the Plan implantation steps it is light on specifics (see page 83 of the Action Steps)</a:t>
            </a:r>
          </a:p>
          <a:p>
            <a:pPr>
              <a:spcAft>
                <a:spcPts val="1800"/>
              </a:spcAft>
            </a:pPr>
            <a:r>
              <a:rPr lang="en-US" sz="4600" dirty="0"/>
              <a:t>There are City Council plans to revise the APF Code. This is a necessary step after adoption of the Draft Comp Plan in order to address the density called for in the Comp Plan</a:t>
            </a:r>
          </a:p>
          <a:p>
            <a:endParaRPr lang="en-US" sz="3600" dirty="0"/>
          </a:p>
        </p:txBody>
      </p:sp>
      <p:sp>
        <p:nvSpPr>
          <p:cNvPr id="4" name="Slide Number Placeholder 3">
            <a:extLst>
              <a:ext uri="{FF2B5EF4-FFF2-40B4-BE49-F238E27FC236}">
                <a16:creationId xmlns:a16="http://schemas.microsoft.com/office/drawing/2014/main" id="{7B4E66AF-F912-8287-6092-E594B8D332E0}"/>
              </a:ext>
            </a:extLst>
          </p:cNvPr>
          <p:cNvSpPr>
            <a:spLocks noGrp="1"/>
          </p:cNvSpPr>
          <p:nvPr>
            <p:ph type="sldNum" sz="quarter" idx="12"/>
          </p:nvPr>
        </p:nvSpPr>
        <p:spPr/>
        <p:txBody>
          <a:bodyPr/>
          <a:lstStyle/>
          <a:p>
            <a:fld id="{50143025-284B-46DB-8E7F-ED9960924454}" type="slidenum">
              <a:rPr lang="en-US" smtClean="0"/>
              <a:t>28</a:t>
            </a:fld>
            <a:endParaRPr lang="en-US" dirty="0"/>
          </a:p>
        </p:txBody>
      </p:sp>
    </p:spTree>
    <p:extLst>
      <p:ext uri="{BB962C8B-B14F-4D97-AF65-F5344CB8AC3E}">
        <p14:creationId xmlns:p14="http://schemas.microsoft.com/office/powerpoint/2010/main" val="22434658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63BA6-7DD4-97FE-4BB7-55FABC85CD3E}"/>
              </a:ext>
            </a:extLst>
          </p:cNvPr>
          <p:cNvSpPr>
            <a:spLocks noGrp="1"/>
          </p:cNvSpPr>
          <p:nvPr>
            <p:ph type="title"/>
          </p:nvPr>
        </p:nvSpPr>
        <p:spPr>
          <a:xfrm>
            <a:off x="838200" y="-9779"/>
            <a:ext cx="10515600" cy="1325563"/>
          </a:xfrm>
        </p:spPr>
        <p:txBody>
          <a:bodyPr/>
          <a:lstStyle/>
          <a:p>
            <a:pPr algn="ctr"/>
            <a:r>
              <a:rPr lang="en-US" sz="4400" b="1" dirty="0"/>
              <a:t>Next Steps Toward Adoption of Plan</a:t>
            </a:r>
          </a:p>
        </p:txBody>
      </p:sp>
      <p:sp>
        <p:nvSpPr>
          <p:cNvPr id="3" name="Content Placeholder 2">
            <a:extLst>
              <a:ext uri="{FF2B5EF4-FFF2-40B4-BE49-F238E27FC236}">
                <a16:creationId xmlns:a16="http://schemas.microsoft.com/office/drawing/2014/main" id="{0B1AC767-9227-9DC1-1027-A84024B4A23E}"/>
              </a:ext>
            </a:extLst>
          </p:cNvPr>
          <p:cNvSpPr>
            <a:spLocks noGrp="1"/>
          </p:cNvSpPr>
          <p:nvPr>
            <p:ph idx="1"/>
          </p:nvPr>
        </p:nvSpPr>
        <p:spPr>
          <a:xfrm>
            <a:off x="838200" y="1231264"/>
            <a:ext cx="10515600" cy="5196967"/>
          </a:xfrm>
        </p:spPr>
        <p:txBody>
          <a:bodyPr>
            <a:normAutofit fontScale="85000" lnSpcReduction="20000"/>
          </a:bodyPr>
          <a:lstStyle/>
          <a:p>
            <a:pPr>
              <a:spcAft>
                <a:spcPts val="1800"/>
              </a:spcAft>
            </a:pPr>
            <a:r>
              <a:rPr lang="en-US" sz="4000" dirty="0"/>
              <a:t>Timeline  for Council Passage of Regulation</a:t>
            </a:r>
          </a:p>
          <a:p>
            <a:pPr lvl="1">
              <a:spcAft>
                <a:spcPts val="1800"/>
              </a:spcAft>
            </a:pPr>
            <a:r>
              <a:rPr lang="en-US" sz="3600" dirty="0"/>
              <a:t>11 July 2024</a:t>
            </a:r>
          </a:p>
          <a:p>
            <a:pPr lvl="1">
              <a:spcAft>
                <a:spcPts val="1800"/>
              </a:spcAft>
            </a:pPr>
            <a:r>
              <a:rPr lang="en-US" sz="3600" dirty="0"/>
              <a:t>Unless City Council sends it back to the Planning Commission for substantive changes</a:t>
            </a:r>
          </a:p>
          <a:p>
            <a:pPr>
              <a:spcAft>
                <a:spcPts val="1800"/>
              </a:spcAft>
            </a:pPr>
            <a:r>
              <a:rPr lang="en-US" sz="4000" dirty="0"/>
              <a:t>Remaining Public Input Opportunities</a:t>
            </a:r>
          </a:p>
          <a:p>
            <a:pPr lvl="1">
              <a:spcAft>
                <a:spcPts val="1800"/>
              </a:spcAft>
            </a:pPr>
            <a:r>
              <a:rPr lang="en-US" sz="3600" dirty="0"/>
              <a:t>Send email to your alderman</a:t>
            </a:r>
          </a:p>
          <a:p>
            <a:pPr lvl="1">
              <a:spcAft>
                <a:spcPts val="1800"/>
              </a:spcAft>
            </a:pPr>
            <a:r>
              <a:rPr lang="en-US" sz="3600" dirty="0"/>
              <a:t>City Council</a:t>
            </a:r>
          </a:p>
          <a:p>
            <a:pPr lvl="1">
              <a:spcAft>
                <a:spcPts val="1800"/>
              </a:spcAft>
            </a:pPr>
            <a:r>
              <a:rPr lang="en-US" sz="3600" dirty="0"/>
              <a:t>Planning Commission and/or Planning Staff</a:t>
            </a:r>
          </a:p>
          <a:p>
            <a:endParaRPr lang="en-US" sz="3600" dirty="0"/>
          </a:p>
          <a:p>
            <a:endParaRPr lang="en-US" sz="3600" dirty="0"/>
          </a:p>
        </p:txBody>
      </p:sp>
      <p:sp>
        <p:nvSpPr>
          <p:cNvPr id="4" name="Slide Number Placeholder 3">
            <a:extLst>
              <a:ext uri="{FF2B5EF4-FFF2-40B4-BE49-F238E27FC236}">
                <a16:creationId xmlns:a16="http://schemas.microsoft.com/office/drawing/2014/main" id="{4A4F5D50-C689-1CB0-3017-9AD447FDCA1F}"/>
              </a:ext>
            </a:extLst>
          </p:cNvPr>
          <p:cNvSpPr>
            <a:spLocks noGrp="1"/>
          </p:cNvSpPr>
          <p:nvPr>
            <p:ph type="sldNum" sz="quarter" idx="12"/>
          </p:nvPr>
        </p:nvSpPr>
        <p:spPr/>
        <p:txBody>
          <a:bodyPr/>
          <a:lstStyle/>
          <a:p>
            <a:fld id="{50143025-284B-46DB-8E7F-ED9960924454}" type="slidenum">
              <a:rPr lang="en-US" smtClean="0"/>
              <a:t>29</a:t>
            </a:fld>
            <a:endParaRPr lang="en-US" dirty="0"/>
          </a:p>
        </p:txBody>
      </p:sp>
    </p:spTree>
    <p:extLst>
      <p:ext uri="{BB962C8B-B14F-4D97-AF65-F5344CB8AC3E}">
        <p14:creationId xmlns:p14="http://schemas.microsoft.com/office/powerpoint/2010/main" val="1261740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63BA6-7DD4-97FE-4BB7-55FABC85CD3E}"/>
              </a:ext>
            </a:extLst>
          </p:cNvPr>
          <p:cNvSpPr>
            <a:spLocks noGrp="1"/>
          </p:cNvSpPr>
          <p:nvPr>
            <p:ph type="title"/>
          </p:nvPr>
        </p:nvSpPr>
        <p:spPr/>
        <p:txBody>
          <a:bodyPr/>
          <a:lstStyle/>
          <a:p>
            <a:pPr algn="ctr"/>
            <a:r>
              <a:rPr lang="en-US" b="1" dirty="0"/>
              <a:t>Draft Comprehensive Plan</a:t>
            </a:r>
          </a:p>
        </p:txBody>
      </p:sp>
      <p:sp>
        <p:nvSpPr>
          <p:cNvPr id="3" name="Content Placeholder 2">
            <a:extLst>
              <a:ext uri="{FF2B5EF4-FFF2-40B4-BE49-F238E27FC236}">
                <a16:creationId xmlns:a16="http://schemas.microsoft.com/office/drawing/2014/main" id="{0B1AC767-9227-9DC1-1027-A84024B4A23E}"/>
              </a:ext>
            </a:extLst>
          </p:cNvPr>
          <p:cNvSpPr>
            <a:spLocks noGrp="1"/>
          </p:cNvSpPr>
          <p:nvPr>
            <p:ph idx="1"/>
          </p:nvPr>
        </p:nvSpPr>
        <p:spPr/>
        <p:txBody>
          <a:bodyPr/>
          <a:lstStyle/>
          <a:p>
            <a:pPr>
              <a:spcAft>
                <a:spcPts val="1200"/>
              </a:spcAft>
            </a:pPr>
            <a:r>
              <a:rPr lang="en-US" sz="4000" dirty="0"/>
              <a:t>Annapolis Ahead  Comprehensive Plan 2040 is a land use document required by the state</a:t>
            </a:r>
          </a:p>
          <a:p>
            <a:pPr>
              <a:spcAft>
                <a:spcPts val="1200"/>
              </a:spcAft>
            </a:pPr>
            <a:r>
              <a:rPr lang="en-US" sz="4000" dirty="0"/>
              <a:t>Must be updated every 10 years, or so</a:t>
            </a:r>
          </a:p>
          <a:p>
            <a:pPr>
              <a:spcAft>
                <a:spcPts val="1200"/>
              </a:spcAft>
            </a:pPr>
            <a:r>
              <a:rPr lang="en-US" sz="4000" dirty="0"/>
              <a:t>Current Draft Plan has evolved over several years with much input, recently from the City Council</a:t>
            </a:r>
          </a:p>
          <a:p>
            <a:pPr lvl="1"/>
            <a:endParaRPr lang="en-US" dirty="0"/>
          </a:p>
        </p:txBody>
      </p:sp>
      <p:sp>
        <p:nvSpPr>
          <p:cNvPr id="4" name="Slide Number Placeholder 3">
            <a:extLst>
              <a:ext uri="{FF2B5EF4-FFF2-40B4-BE49-F238E27FC236}">
                <a16:creationId xmlns:a16="http://schemas.microsoft.com/office/drawing/2014/main" id="{8AFFCD0B-71E3-DCE4-4125-36D15AD069CD}"/>
              </a:ext>
            </a:extLst>
          </p:cNvPr>
          <p:cNvSpPr>
            <a:spLocks noGrp="1"/>
          </p:cNvSpPr>
          <p:nvPr>
            <p:ph type="sldNum" sz="quarter" idx="12"/>
          </p:nvPr>
        </p:nvSpPr>
        <p:spPr/>
        <p:txBody>
          <a:bodyPr/>
          <a:lstStyle/>
          <a:p>
            <a:fld id="{50143025-284B-46DB-8E7F-ED9960924454}" type="slidenum">
              <a:rPr lang="en-US" smtClean="0"/>
              <a:t>3</a:t>
            </a:fld>
            <a:endParaRPr lang="en-US" dirty="0"/>
          </a:p>
        </p:txBody>
      </p:sp>
    </p:spTree>
    <p:extLst>
      <p:ext uri="{BB962C8B-B14F-4D97-AF65-F5344CB8AC3E}">
        <p14:creationId xmlns:p14="http://schemas.microsoft.com/office/powerpoint/2010/main" val="27288684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63BA6-7DD4-97FE-4BB7-55FABC85CD3E}"/>
              </a:ext>
            </a:extLst>
          </p:cNvPr>
          <p:cNvSpPr>
            <a:spLocks noGrp="1"/>
          </p:cNvSpPr>
          <p:nvPr>
            <p:ph type="title"/>
          </p:nvPr>
        </p:nvSpPr>
        <p:spPr/>
        <p:txBody>
          <a:bodyPr/>
          <a:lstStyle/>
          <a:p>
            <a:pPr algn="ctr"/>
            <a:r>
              <a:rPr lang="en-US" sz="4400" b="1" dirty="0"/>
              <a:t>After Plan Adoption Actions</a:t>
            </a:r>
          </a:p>
        </p:txBody>
      </p:sp>
      <p:sp>
        <p:nvSpPr>
          <p:cNvPr id="3" name="Content Placeholder 2">
            <a:extLst>
              <a:ext uri="{FF2B5EF4-FFF2-40B4-BE49-F238E27FC236}">
                <a16:creationId xmlns:a16="http://schemas.microsoft.com/office/drawing/2014/main" id="{0B1AC767-9227-9DC1-1027-A84024B4A23E}"/>
              </a:ext>
            </a:extLst>
          </p:cNvPr>
          <p:cNvSpPr>
            <a:spLocks noGrp="1"/>
          </p:cNvSpPr>
          <p:nvPr>
            <p:ph idx="1"/>
          </p:nvPr>
        </p:nvSpPr>
        <p:spPr>
          <a:xfrm>
            <a:off x="956953" y="1690688"/>
            <a:ext cx="11353800" cy="4351338"/>
          </a:xfrm>
        </p:spPr>
        <p:txBody>
          <a:bodyPr>
            <a:noAutofit/>
          </a:bodyPr>
          <a:lstStyle/>
          <a:p>
            <a:pPr>
              <a:spcAft>
                <a:spcPts val="600"/>
              </a:spcAft>
            </a:pPr>
            <a:r>
              <a:rPr lang="en-US" sz="3200" dirty="0"/>
              <a:t>The Adopted Comp Plan is advisory, but</a:t>
            </a:r>
          </a:p>
          <a:p>
            <a:pPr>
              <a:spcAft>
                <a:spcPts val="600"/>
              </a:spcAft>
            </a:pPr>
            <a:r>
              <a:rPr lang="en-US" sz="3200" dirty="0"/>
              <a:t>Planned Zoning Changes</a:t>
            </a:r>
          </a:p>
          <a:p>
            <a:pPr lvl="1">
              <a:spcAft>
                <a:spcPts val="600"/>
              </a:spcAft>
            </a:pPr>
            <a:r>
              <a:rPr lang="en-US" sz="2800" dirty="0"/>
              <a:t>Form-based Zoning</a:t>
            </a:r>
          </a:p>
          <a:p>
            <a:pPr lvl="1">
              <a:spcAft>
                <a:spcPts val="600"/>
              </a:spcAft>
            </a:pPr>
            <a:r>
              <a:rPr lang="en-US" sz="2800" dirty="0"/>
              <a:t>Changing Zoning Districts</a:t>
            </a:r>
          </a:p>
          <a:p>
            <a:pPr lvl="2">
              <a:spcAft>
                <a:spcPts val="600"/>
              </a:spcAft>
            </a:pPr>
            <a:r>
              <a:rPr lang="en-US" sz="2400" dirty="0"/>
              <a:t>Reducing Number of Districts</a:t>
            </a:r>
          </a:p>
          <a:p>
            <a:pPr lvl="2">
              <a:spcAft>
                <a:spcPts val="600"/>
              </a:spcAft>
            </a:pPr>
            <a:r>
              <a:rPr lang="en-US" sz="2400" dirty="0"/>
              <a:t>Changing all Commercial Districts to Mixed Use</a:t>
            </a:r>
          </a:p>
          <a:p>
            <a:pPr lvl="2">
              <a:spcAft>
                <a:spcPts val="600"/>
              </a:spcAft>
            </a:pPr>
            <a:r>
              <a:rPr lang="en-US" sz="2400" dirty="0"/>
              <a:t>Zoning Map Changes</a:t>
            </a:r>
          </a:p>
          <a:p>
            <a:pPr>
              <a:spcAft>
                <a:spcPts val="600"/>
              </a:spcAft>
            </a:pPr>
            <a:r>
              <a:rPr lang="en-US" sz="3200" dirty="0"/>
              <a:t>Ward and Redevelopment Plans are next</a:t>
            </a:r>
          </a:p>
          <a:p>
            <a:pPr>
              <a:spcAft>
                <a:spcPts val="600"/>
              </a:spcAft>
            </a:pPr>
            <a:r>
              <a:rPr lang="en-US" sz="3200" dirty="0"/>
              <a:t>ECA Board will need to monitor this</a:t>
            </a:r>
          </a:p>
        </p:txBody>
      </p:sp>
      <p:sp>
        <p:nvSpPr>
          <p:cNvPr id="4" name="Slide Number Placeholder 3">
            <a:extLst>
              <a:ext uri="{FF2B5EF4-FFF2-40B4-BE49-F238E27FC236}">
                <a16:creationId xmlns:a16="http://schemas.microsoft.com/office/drawing/2014/main" id="{BD36AA1F-E17B-EC92-86C8-B2B63681C649}"/>
              </a:ext>
            </a:extLst>
          </p:cNvPr>
          <p:cNvSpPr>
            <a:spLocks noGrp="1"/>
          </p:cNvSpPr>
          <p:nvPr>
            <p:ph type="sldNum" sz="quarter" idx="12"/>
          </p:nvPr>
        </p:nvSpPr>
        <p:spPr/>
        <p:txBody>
          <a:bodyPr/>
          <a:lstStyle/>
          <a:p>
            <a:fld id="{50143025-284B-46DB-8E7F-ED9960924454}" type="slidenum">
              <a:rPr lang="en-US" smtClean="0"/>
              <a:t>30</a:t>
            </a:fld>
            <a:endParaRPr lang="en-US" dirty="0"/>
          </a:p>
        </p:txBody>
      </p:sp>
    </p:spTree>
    <p:extLst>
      <p:ext uri="{BB962C8B-B14F-4D97-AF65-F5344CB8AC3E}">
        <p14:creationId xmlns:p14="http://schemas.microsoft.com/office/powerpoint/2010/main" val="14878082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63BA6-7DD4-97FE-4BB7-55FABC85CD3E}"/>
              </a:ext>
            </a:extLst>
          </p:cNvPr>
          <p:cNvSpPr>
            <a:spLocks noGrp="1"/>
          </p:cNvSpPr>
          <p:nvPr>
            <p:ph type="title"/>
          </p:nvPr>
        </p:nvSpPr>
        <p:spPr>
          <a:xfrm>
            <a:off x="5676052" y="2407681"/>
            <a:ext cx="6397198" cy="1325563"/>
          </a:xfrm>
        </p:spPr>
        <p:txBody>
          <a:bodyPr/>
          <a:lstStyle/>
          <a:p>
            <a:pPr algn="ctr"/>
            <a:r>
              <a:rPr lang="en-US" sz="4400" b="1" dirty="0"/>
              <a:t>Comments and </a:t>
            </a:r>
            <a:br>
              <a:rPr lang="en-US" sz="4400" b="1" dirty="0"/>
            </a:br>
            <a:r>
              <a:rPr lang="en-US" sz="4400" b="1" dirty="0"/>
              <a:t>Questions?</a:t>
            </a:r>
          </a:p>
        </p:txBody>
      </p:sp>
      <p:sp>
        <p:nvSpPr>
          <p:cNvPr id="4" name="Slide Number Placeholder 3">
            <a:extLst>
              <a:ext uri="{FF2B5EF4-FFF2-40B4-BE49-F238E27FC236}">
                <a16:creationId xmlns:a16="http://schemas.microsoft.com/office/drawing/2014/main" id="{46CD90B8-ADA6-E289-0B6B-45E8C2EDF1F5}"/>
              </a:ext>
            </a:extLst>
          </p:cNvPr>
          <p:cNvSpPr>
            <a:spLocks noGrp="1"/>
          </p:cNvSpPr>
          <p:nvPr>
            <p:ph type="sldNum" sz="quarter" idx="12"/>
          </p:nvPr>
        </p:nvSpPr>
        <p:spPr/>
        <p:txBody>
          <a:bodyPr/>
          <a:lstStyle/>
          <a:p>
            <a:fld id="{50143025-284B-46DB-8E7F-ED9960924454}" type="slidenum">
              <a:rPr lang="en-US" smtClean="0"/>
              <a:t>31</a:t>
            </a:fld>
            <a:endParaRPr lang="en-US" dirty="0"/>
          </a:p>
        </p:txBody>
      </p:sp>
      <p:pic>
        <p:nvPicPr>
          <p:cNvPr id="5" name="Picture 4"/>
          <p:cNvPicPr>
            <a:picLocks noChangeAspect="1"/>
          </p:cNvPicPr>
          <p:nvPr/>
        </p:nvPicPr>
        <p:blipFill>
          <a:blip r:embed="rId2"/>
          <a:stretch>
            <a:fillRect/>
          </a:stretch>
        </p:blipFill>
        <p:spPr>
          <a:xfrm>
            <a:off x="612321" y="266597"/>
            <a:ext cx="4820798" cy="6272315"/>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639997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0143025-284B-46DB-8E7F-ED9960924454}" type="slidenum">
              <a:rPr lang="en-US" smtClean="0"/>
              <a:t>4</a:t>
            </a:fld>
            <a:endParaRPr lang="en-US" dirty="0"/>
          </a:p>
        </p:txBody>
      </p:sp>
      <p:sp>
        <p:nvSpPr>
          <p:cNvPr id="3" name="Title 1">
            <a:extLst>
              <a:ext uri="{FF2B5EF4-FFF2-40B4-BE49-F238E27FC236}">
                <a16:creationId xmlns:a16="http://schemas.microsoft.com/office/drawing/2014/main" id="{01C63BA6-7DD4-97FE-4BB7-55FABC85CD3E}"/>
              </a:ext>
            </a:extLst>
          </p:cNvPr>
          <p:cNvSpPr txBox="1">
            <a:spLocks/>
          </p:cNvSpPr>
          <p:nvPr/>
        </p:nvSpPr>
        <p:spPr>
          <a:xfrm>
            <a:off x="838200" y="154813"/>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t>Significant Plan Contributions from Ward 8 Residents include:</a:t>
            </a:r>
            <a:endParaRPr lang="en-US" sz="4000" dirty="0"/>
          </a:p>
          <a:p>
            <a:pPr algn="ctr"/>
            <a:endParaRPr lang="en-US" b="1" dirty="0"/>
          </a:p>
          <a:p>
            <a:pPr algn="ctr"/>
            <a:endParaRPr lang="en-US" b="1" dirty="0"/>
          </a:p>
        </p:txBody>
      </p:sp>
      <p:sp>
        <p:nvSpPr>
          <p:cNvPr id="4" name="Content Placeholder 2">
            <a:extLst>
              <a:ext uri="{FF2B5EF4-FFF2-40B4-BE49-F238E27FC236}">
                <a16:creationId xmlns:a16="http://schemas.microsoft.com/office/drawing/2014/main" id="{0B1AC767-9227-9DC1-1027-A84024B4A23E}"/>
              </a:ext>
            </a:extLst>
          </p:cNvPr>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US" dirty="0"/>
          </a:p>
        </p:txBody>
      </p:sp>
      <p:sp>
        <p:nvSpPr>
          <p:cNvPr id="6" name="Content Placeholder 2">
            <a:extLst>
              <a:ext uri="{FF2B5EF4-FFF2-40B4-BE49-F238E27FC236}">
                <a16:creationId xmlns:a16="http://schemas.microsoft.com/office/drawing/2014/main" id="{0B1AC767-9227-9DC1-1027-A84024B4A23E}"/>
              </a:ext>
            </a:extLst>
          </p:cNvPr>
          <p:cNvSpPr txBox="1">
            <a:spLocks/>
          </p:cNvSpPr>
          <p:nvPr/>
        </p:nvSpPr>
        <p:spPr>
          <a:xfrm>
            <a:off x="838200" y="1447227"/>
            <a:ext cx="11086605" cy="47297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sz="3200" dirty="0"/>
              <a:t>The Need for an Action Plan </a:t>
            </a:r>
          </a:p>
          <a:p>
            <a:pPr>
              <a:spcAft>
                <a:spcPts val="1200"/>
              </a:spcAft>
            </a:pPr>
            <a:r>
              <a:rPr lang="en-US" sz="3200" dirty="0"/>
              <a:t>Public Water Access Recommendations</a:t>
            </a:r>
          </a:p>
          <a:p>
            <a:pPr>
              <a:spcAft>
                <a:spcPts val="1200"/>
              </a:spcAft>
            </a:pPr>
            <a:r>
              <a:rPr lang="en-US" sz="3200" dirty="0"/>
              <a:t>Bike and Pedestrian Connectivity Recommendations</a:t>
            </a:r>
          </a:p>
          <a:p>
            <a:pPr>
              <a:spcAft>
                <a:spcPts val="1200"/>
              </a:spcAft>
            </a:pPr>
            <a:r>
              <a:rPr lang="en-US" sz="3200" dirty="0"/>
              <a:t>Environmental Sustainability and Resilience Recommendations</a:t>
            </a:r>
          </a:p>
          <a:p>
            <a:pPr>
              <a:spcAft>
                <a:spcPts val="1200"/>
              </a:spcAft>
            </a:pPr>
            <a:r>
              <a:rPr lang="en-US" sz="3200" dirty="0"/>
              <a:t>Revitalization of Public Housing Recommendations</a:t>
            </a:r>
          </a:p>
          <a:p>
            <a:pPr>
              <a:spcAft>
                <a:spcPts val="1200"/>
              </a:spcAft>
            </a:pPr>
            <a:r>
              <a:rPr lang="en-US" sz="3200" dirty="0"/>
              <a:t>Small Business Development Recommendations  (particularly maritime-related)</a:t>
            </a:r>
          </a:p>
          <a:p>
            <a:pPr>
              <a:spcAft>
                <a:spcPts val="1200"/>
              </a:spcAft>
            </a:pPr>
            <a:endParaRPr lang="en-US" sz="4000" dirty="0"/>
          </a:p>
        </p:txBody>
      </p:sp>
    </p:spTree>
    <p:extLst>
      <p:ext uri="{BB962C8B-B14F-4D97-AF65-F5344CB8AC3E}">
        <p14:creationId xmlns:p14="http://schemas.microsoft.com/office/powerpoint/2010/main" val="1323706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63BA6-7DD4-97FE-4BB7-55FABC85CD3E}"/>
              </a:ext>
            </a:extLst>
          </p:cNvPr>
          <p:cNvSpPr>
            <a:spLocks noGrp="1"/>
          </p:cNvSpPr>
          <p:nvPr>
            <p:ph type="title"/>
          </p:nvPr>
        </p:nvSpPr>
        <p:spPr/>
        <p:txBody>
          <a:bodyPr/>
          <a:lstStyle/>
          <a:p>
            <a:pPr algn="ctr"/>
            <a:r>
              <a:rPr lang="en-US" b="1" dirty="0"/>
              <a:t>Presentation Focus</a:t>
            </a:r>
          </a:p>
        </p:txBody>
      </p:sp>
      <p:sp>
        <p:nvSpPr>
          <p:cNvPr id="3" name="Content Placeholder 2">
            <a:extLst>
              <a:ext uri="{FF2B5EF4-FFF2-40B4-BE49-F238E27FC236}">
                <a16:creationId xmlns:a16="http://schemas.microsoft.com/office/drawing/2014/main" id="{0B1AC767-9227-9DC1-1027-A84024B4A23E}"/>
              </a:ext>
            </a:extLst>
          </p:cNvPr>
          <p:cNvSpPr>
            <a:spLocks noGrp="1"/>
          </p:cNvSpPr>
          <p:nvPr>
            <p:ph idx="1"/>
          </p:nvPr>
        </p:nvSpPr>
        <p:spPr/>
        <p:txBody>
          <a:bodyPr>
            <a:normAutofit fontScale="92500" lnSpcReduction="10000"/>
          </a:bodyPr>
          <a:lstStyle/>
          <a:p>
            <a:pPr>
              <a:spcAft>
                <a:spcPts val="1200"/>
              </a:spcAft>
            </a:pPr>
            <a:r>
              <a:rPr lang="en-US" sz="4000" dirty="0"/>
              <a:t>Plan Growth, Land Use &amp; Housing Goals</a:t>
            </a:r>
          </a:p>
          <a:p>
            <a:pPr>
              <a:spcAft>
                <a:spcPts val="1200"/>
              </a:spcAft>
            </a:pPr>
            <a:r>
              <a:rPr lang="en-US" sz="4000" dirty="0"/>
              <a:t>Ward 8 Plan and 12 Redevelopment Areas</a:t>
            </a:r>
          </a:p>
          <a:p>
            <a:pPr>
              <a:spcAft>
                <a:spcPts val="1200"/>
              </a:spcAft>
            </a:pPr>
            <a:r>
              <a:rPr lang="en-US" sz="4000" dirty="0"/>
              <a:t>Adequate Public Facilities Planning</a:t>
            </a:r>
          </a:p>
          <a:p>
            <a:pPr>
              <a:spcAft>
                <a:spcPts val="1200"/>
              </a:spcAft>
            </a:pPr>
            <a:r>
              <a:rPr lang="en-US" sz="4000" dirty="0"/>
              <a:t>Next Steps for Adoption of the Plan</a:t>
            </a:r>
          </a:p>
          <a:p>
            <a:pPr>
              <a:spcAft>
                <a:spcPts val="1200"/>
              </a:spcAft>
            </a:pPr>
            <a:r>
              <a:rPr lang="en-US" sz="4000" dirty="0"/>
              <a:t>After Adoption Actions</a:t>
            </a:r>
          </a:p>
          <a:p>
            <a:pPr>
              <a:spcAft>
                <a:spcPts val="1200"/>
              </a:spcAft>
            </a:pPr>
            <a:r>
              <a:rPr lang="en-US" sz="4000" dirty="0"/>
              <a:t>Comments and Questions</a:t>
            </a:r>
          </a:p>
          <a:p>
            <a:pPr lvl="1"/>
            <a:endParaRPr lang="en-US" dirty="0"/>
          </a:p>
        </p:txBody>
      </p:sp>
      <p:sp>
        <p:nvSpPr>
          <p:cNvPr id="4" name="Slide Number Placeholder 3">
            <a:extLst>
              <a:ext uri="{FF2B5EF4-FFF2-40B4-BE49-F238E27FC236}">
                <a16:creationId xmlns:a16="http://schemas.microsoft.com/office/drawing/2014/main" id="{9BA67198-2700-BF17-DBB8-D6CB434BBFAD}"/>
              </a:ext>
            </a:extLst>
          </p:cNvPr>
          <p:cNvSpPr>
            <a:spLocks noGrp="1"/>
          </p:cNvSpPr>
          <p:nvPr>
            <p:ph type="sldNum" sz="quarter" idx="12"/>
          </p:nvPr>
        </p:nvSpPr>
        <p:spPr/>
        <p:txBody>
          <a:bodyPr/>
          <a:lstStyle/>
          <a:p>
            <a:fld id="{50143025-284B-46DB-8E7F-ED9960924454}" type="slidenum">
              <a:rPr lang="en-US" smtClean="0"/>
              <a:t>5</a:t>
            </a:fld>
            <a:endParaRPr lang="en-US" dirty="0"/>
          </a:p>
        </p:txBody>
      </p:sp>
    </p:spTree>
    <p:extLst>
      <p:ext uri="{BB962C8B-B14F-4D97-AF65-F5344CB8AC3E}">
        <p14:creationId xmlns:p14="http://schemas.microsoft.com/office/powerpoint/2010/main" val="2415140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63BA6-7DD4-97FE-4BB7-55FABC85CD3E}"/>
              </a:ext>
            </a:extLst>
          </p:cNvPr>
          <p:cNvSpPr>
            <a:spLocks noGrp="1"/>
          </p:cNvSpPr>
          <p:nvPr>
            <p:ph type="title"/>
          </p:nvPr>
        </p:nvSpPr>
        <p:spPr>
          <a:xfrm>
            <a:off x="838199" y="-9779"/>
            <a:ext cx="11060875" cy="1325563"/>
          </a:xfrm>
        </p:spPr>
        <p:txBody>
          <a:bodyPr/>
          <a:lstStyle/>
          <a:p>
            <a:pPr algn="ctr"/>
            <a:r>
              <a:rPr lang="en-US" sz="4400" b="1" dirty="0"/>
              <a:t>Growth Patterns and Forecasts</a:t>
            </a:r>
          </a:p>
        </p:txBody>
      </p:sp>
      <p:sp>
        <p:nvSpPr>
          <p:cNvPr id="3" name="Content Placeholder 2">
            <a:extLst>
              <a:ext uri="{FF2B5EF4-FFF2-40B4-BE49-F238E27FC236}">
                <a16:creationId xmlns:a16="http://schemas.microsoft.com/office/drawing/2014/main" id="{0B1AC767-9227-9DC1-1027-A84024B4A23E}"/>
              </a:ext>
            </a:extLst>
          </p:cNvPr>
          <p:cNvSpPr>
            <a:spLocks noGrp="1"/>
          </p:cNvSpPr>
          <p:nvPr>
            <p:ph idx="1"/>
          </p:nvPr>
        </p:nvSpPr>
        <p:spPr>
          <a:xfrm>
            <a:off x="838200" y="1288475"/>
            <a:ext cx="10515600" cy="4947733"/>
          </a:xfrm>
        </p:spPr>
        <p:txBody>
          <a:bodyPr>
            <a:noAutofit/>
          </a:bodyPr>
          <a:lstStyle/>
          <a:p>
            <a:pPr>
              <a:spcAft>
                <a:spcPts val="1200"/>
              </a:spcAft>
            </a:pPr>
            <a:r>
              <a:rPr lang="en-US" sz="3200" dirty="0"/>
              <a:t>Growth Composition – The City Has Mix of Housing Types</a:t>
            </a:r>
          </a:p>
          <a:p>
            <a:pPr lvl="1">
              <a:spcAft>
                <a:spcPts val="1200"/>
              </a:spcAft>
            </a:pPr>
            <a:r>
              <a:rPr lang="en-US" sz="3200" dirty="0"/>
              <a:t>Traditional – market rate</a:t>
            </a:r>
          </a:p>
          <a:p>
            <a:pPr lvl="1">
              <a:spcAft>
                <a:spcPts val="1200"/>
              </a:spcAft>
            </a:pPr>
            <a:r>
              <a:rPr lang="en-US" sz="3200" dirty="0"/>
              <a:t>Affordable – HACA and vouchers </a:t>
            </a:r>
          </a:p>
          <a:p>
            <a:pPr lvl="1">
              <a:spcAft>
                <a:spcPts val="1200"/>
              </a:spcAft>
            </a:pPr>
            <a:r>
              <a:rPr lang="en-US" sz="3200" dirty="0"/>
              <a:t>Workforce – Income 50-100% of area median income (rental</a:t>
            </a:r>
            <a:r>
              <a:rPr lang="en-US" sz="3200"/>
              <a:t>) and 60-120</a:t>
            </a:r>
            <a:r>
              <a:rPr lang="en-US" sz="3200" dirty="0"/>
              <a:t>% of area median income (homeownership)</a:t>
            </a:r>
          </a:p>
          <a:p>
            <a:pPr>
              <a:spcAft>
                <a:spcPts val="1200"/>
              </a:spcAft>
            </a:pPr>
            <a:r>
              <a:rPr lang="en-US" sz="3200" dirty="0"/>
              <a:t>Note: No plan for incentives or subsidies</a:t>
            </a:r>
          </a:p>
          <a:p>
            <a:pPr marL="0" indent="0">
              <a:spcAft>
                <a:spcPts val="1200"/>
              </a:spcAft>
              <a:buNone/>
            </a:pPr>
            <a:r>
              <a:rPr lang="en-US" sz="3200" dirty="0"/>
              <a:t>	</a:t>
            </a:r>
            <a:r>
              <a:rPr lang="en-US" dirty="0"/>
              <a:t>(see handouts 1&amp; 2, Figures 3-3 to 6)</a:t>
            </a:r>
          </a:p>
        </p:txBody>
      </p:sp>
      <p:sp>
        <p:nvSpPr>
          <p:cNvPr id="4" name="Slide Number Placeholder 3">
            <a:extLst>
              <a:ext uri="{FF2B5EF4-FFF2-40B4-BE49-F238E27FC236}">
                <a16:creationId xmlns:a16="http://schemas.microsoft.com/office/drawing/2014/main" id="{2BD0741E-F1A8-81A5-2B18-A5334925439B}"/>
              </a:ext>
            </a:extLst>
          </p:cNvPr>
          <p:cNvSpPr>
            <a:spLocks noGrp="1"/>
          </p:cNvSpPr>
          <p:nvPr>
            <p:ph type="sldNum" sz="quarter" idx="12"/>
          </p:nvPr>
        </p:nvSpPr>
        <p:spPr/>
        <p:txBody>
          <a:bodyPr/>
          <a:lstStyle/>
          <a:p>
            <a:fld id="{50143025-284B-46DB-8E7F-ED9960924454}" type="slidenum">
              <a:rPr lang="en-US" smtClean="0"/>
              <a:t>6</a:t>
            </a:fld>
            <a:endParaRPr lang="en-US" dirty="0"/>
          </a:p>
        </p:txBody>
      </p:sp>
    </p:spTree>
    <p:extLst>
      <p:ext uri="{BB962C8B-B14F-4D97-AF65-F5344CB8AC3E}">
        <p14:creationId xmlns:p14="http://schemas.microsoft.com/office/powerpoint/2010/main" val="11829847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E5FF1E-3DC5-A422-11AA-8BE66A19FEE4}"/>
              </a:ext>
            </a:extLst>
          </p:cNvPr>
          <p:cNvSpPr>
            <a:spLocks noGrp="1"/>
          </p:cNvSpPr>
          <p:nvPr>
            <p:ph type="sldNum" sz="quarter" idx="12"/>
          </p:nvPr>
        </p:nvSpPr>
        <p:spPr/>
        <p:txBody>
          <a:bodyPr/>
          <a:lstStyle/>
          <a:p>
            <a:fld id="{50143025-284B-46DB-8E7F-ED9960924454}" type="slidenum">
              <a:rPr lang="en-US" smtClean="0"/>
              <a:t>7</a:t>
            </a:fld>
            <a:endParaRPr lang="en-US"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7723" t="56723" r="50902" b="8475"/>
          <a:stretch/>
        </p:blipFill>
        <p:spPr>
          <a:xfrm>
            <a:off x="7570176" y="1247178"/>
            <a:ext cx="3490547" cy="3799605"/>
          </a:xfrm>
          <a:prstGeom prst="rect">
            <a:avLst/>
          </a:prstGeom>
          <a:ln>
            <a:solidFill>
              <a:schemeClr val="tx1"/>
            </a:solidFill>
          </a:ln>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24694" b="4391"/>
          <a:stretch/>
        </p:blipFill>
        <p:spPr>
          <a:xfrm>
            <a:off x="111963" y="228600"/>
            <a:ext cx="7077522" cy="6492875"/>
          </a:xfrm>
          <a:prstGeom prst="rect">
            <a:avLst/>
          </a:prstGeom>
        </p:spPr>
      </p:pic>
    </p:spTree>
    <p:extLst>
      <p:ext uri="{BB962C8B-B14F-4D97-AF65-F5344CB8AC3E}">
        <p14:creationId xmlns:p14="http://schemas.microsoft.com/office/powerpoint/2010/main" val="347638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F51B32-3AE1-8102-6F17-A67F3922F2B1}"/>
              </a:ext>
            </a:extLst>
          </p:cNvPr>
          <p:cNvSpPr>
            <a:spLocks noGrp="1"/>
          </p:cNvSpPr>
          <p:nvPr>
            <p:ph type="sldNum" sz="quarter" idx="12"/>
          </p:nvPr>
        </p:nvSpPr>
        <p:spPr/>
        <p:txBody>
          <a:bodyPr/>
          <a:lstStyle/>
          <a:p>
            <a:fld id="{50143025-284B-46DB-8E7F-ED9960924454}" type="slidenum">
              <a:rPr lang="en-US" smtClean="0"/>
              <a:t>8</a:t>
            </a:fld>
            <a:endParaRPr lang="en-US" dirty="0"/>
          </a:p>
        </p:txBody>
      </p:sp>
      <p:pic>
        <p:nvPicPr>
          <p:cNvPr id="3" name="Picture 2"/>
          <p:cNvPicPr>
            <a:picLocks noChangeAspect="1"/>
          </p:cNvPicPr>
          <p:nvPr/>
        </p:nvPicPr>
        <p:blipFill>
          <a:blip r:embed="rId3"/>
          <a:stretch>
            <a:fillRect/>
          </a:stretch>
        </p:blipFill>
        <p:spPr>
          <a:xfrm>
            <a:off x="3652962" y="299017"/>
            <a:ext cx="5384161" cy="6422458"/>
          </a:xfrm>
          <a:prstGeom prst="rect">
            <a:avLst/>
          </a:prstGeom>
          <a:ln>
            <a:solidFill>
              <a:schemeClr val="tx1"/>
            </a:solidFill>
          </a:ln>
        </p:spPr>
      </p:pic>
    </p:spTree>
    <p:extLst>
      <p:ext uri="{BB962C8B-B14F-4D97-AF65-F5344CB8AC3E}">
        <p14:creationId xmlns:p14="http://schemas.microsoft.com/office/powerpoint/2010/main" val="23939830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63BA6-7DD4-97FE-4BB7-55FABC85CD3E}"/>
              </a:ext>
            </a:extLst>
          </p:cNvPr>
          <p:cNvSpPr>
            <a:spLocks noGrp="1"/>
          </p:cNvSpPr>
          <p:nvPr>
            <p:ph type="title"/>
          </p:nvPr>
        </p:nvSpPr>
        <p:spPr>
          <a:xfrm>
            <a:off x="838199" y="-164591"/>
            <a:ext cx="11060875" cy="1425512"/>
          </a:xfrm>
        </p:spPr>
        <p:txBody>
          <a:bodyPr/>
          <a:lstStyle/>
          <a:p>
            <a:pPr algn="ctr"/>
            <a:r>
              <a:rPr lang="en-US" sz="4400" b="1" dirty="0"/>
              <a:t>Future Land Use &amp; Growth Areas</a:t>
            </a:r>
          </a:p>
        </p:txBody>
      </p:sp>
      <p:sp>
        <p:nvSpPr>
          <p:cNvPr id="3" name="Content Placeholder 2">
            <a:extLst>
              <a:ext uri="{FF2B5EF4-FFF2-40B4-BE49-F238E27FC236}">
                <a16:creationId xmlns:a16="http://schemas.microsoft.com/office/drawing/2014/main" id="{0B1AC767-9227-9DC1-1027-A84024B4A23E}"/>
              </a:ext>
            </a:extLst>
          </p:cNvPr>
          <p:cNvSpPr>
            <a:spLocks noGrp="1"/>
          </p:cNvSpPr>
          <p:nvPr>
            <p:ph idx="1"/>
          </p:nvPr>
        </p:nvSpPr>
        <p:spPr>
          <a:xfrm>
            <a:off x="838200" y="1169603"/>
            <a:ext cx="10515600" cy="4585907"/>
          </a:xfrm>
        </p:spPr>
        <p:txBody>
          <a:bodyPr>
            <a:noAutofit/>
          </a:bodyPr>
          <a:lstStyle/>
          <a:p>
            <a:pPr>
              <a:spcAft>
                <a:spcPts val="1200"/>
              </a:spcAft>
            </a:pPr>
            <a:r>
              <a:rPr lang="en-US" sz="3200" dirty="0"/>
              <a:t>Future Land Use (Figure 4-5, Handout #3)</a:t>
            </a:r>
          </a:p>
          <a:p>
            <a:pPr lvl="1">
              <a:spcAft>
                <a:spcPts val="1200"/>
              </a:spcAft>
            </a:pPr>
            <a:r>
              <a:rPr lang="en-US" sz="3200" dirty="0"/>
              <a:t>Mix of Housing Types</a:t>
            </a:r>
          </a:p>
          <a:p>
            <a:pPr lvl="1">
              <a:spcAft>
                <a:spcPts val="1200"/>
              </a:spcAft>
            </a:pPr>
            <a:r>
              <a:rPr lang="en-US" sz="3200" dirty="0"/>
              <a:t>New areas of mixed-use retail and housing</a:t>
            </a:r>
          </a:p>
          <a:p>
            <a:pPr lvl="1">
              <a:spcAft>
                <a:spcPts val="1200"/>
              </a:spcAft>
            </a:pPr>
            <a:r>
              <a:rPr lang="en-US" sz="3200" dirty="0"/>
              <a:t>Traditional , single-family largely remain</a:t>
            </a:r>
          </a:p>
          <a:p>
            <a:pPr>
              <a:spcAft>
                <a:spcPts val="1200"/>
              </a:spcAft>
            </a:pPr>
            <a:r>
              <a:rPr lang="en-US" sz="3200" dirty="0"/>
              <a:t>Growth Areas on City borders (Figure 3-14, Handout #3)</a:t>
            </a:r>
          </a:p>
          <a:p>
            <a:pPr lvl="1">
              <a:spcAft>
                <a:spcPts val="1200"/>
              </a:spcAft>
            </a:pPr>
            <a:r>
              <a:rPr lang="en-US" sz="3200" dirty="0"/>
              <a:t>Annexations</a:t>
            </a:r>
          </a:p>
          <a:p>
            <a:pPr lvl="1">
              <a:spcAft>
                <a:spcPts val="1200"/>
              </a:spcAft>
            </a:pPr>
            <a:r>
              <a:rPr lang="en-US" sz="3200" dirty="0"/>
              <a:t>Areas now or could be served by City sewer</a:t>
            </a:r>
          </a:p>
        </p:txBody>
      </p:sp>
      <p:sp>
        <p:nvSpPr>
          <p:cNvPr id="4" name="Slide Number Placeholder 3">
            <a:extLst>
              <a:ext uri="{FF2B5EF4-FFF2-40B4-BE49-F238E27FC236}">
                <a16:creationId xmlns:a16="http://schemas.microsoft.com/office/drawing/2014/main" id="{2BD0741E-F1A8-81A5-2B18-A5334925439B}"/>
              </a:ext>
            </a:extLst>
          </p:cNvPr>
          <p:cNvSpPr>
            <a:spLocks noGrp="1"/>
          </p:cNvSpPr>
          <p:nvPr>
            <p:ph type="sldNum" sz="quarter" idx="12"/>
          </p:nvPr>
        </p:nvSpPr>
        <p:spPr/>
        <p:txBody>
          <a:bodyPr/>
          <a:lstStyle/>
          <a:p>
            <a:fld id="{50143025-284B-46DB-8E7F-ED9960924454}" type="slidenum">
              <a:rPr lang="en-US" smtClean="0"/>
              <a:t>9</a:t>
            </a:fld>
            <a:endParaRPr lang="en-US" dirty="0"/>
          </a:p>
        </p:txBody>
      </p:sp>
    </p:spTree>
    <p:extLst>
      <p:ext uri="{BB962C8B-B14F-4D97-AF65-F5344CB8AC3E}">
        <p14:creationId xmlns:p14="http://schemas.microsoft.com/office/powerpoint/2010/main" val="38754995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1173</TotalTime>
  <Words>933</Words>
  <Application>Microsoft Office PowerPoint</Application>
  <PresentationFormat>Widescreen</PresentationFormat>
  <Paragraphs>151</Paragraphs>
  <Slides>31</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Aptos</vt:lpstr>
      <vt:lpstr>Aptos Display</vt:lpstr>
      <vt:lpstr>Arial</vt:lpstr>
      <vt:lpstr>HalyardDisplayBook</vt:lpstr>
      <vt:lpstr>Office Theme</vt:lpstr>
      <vt:lpstr>Draft Comp Plan Presentation</vt:lpstr>
      <vt:lpstr>Presentation Coverage</vt:lpstr>
      <vt:lpstr>Draft Comprehensive Plan</vt:lpstr>
      <vt:lpstr>PowerPoint Presentation</vt:lpstr>
      <vt:lpstr>Presentation Focus</vt:lpstr>
      <vt:lpstr>Growth Patterns and Forecasts</vt:lpstr>
      <vt:lpstr>PowerPoint Presentation</vt:lpstr>
      <vt:lpstr>PowerPoint Presentation</vt:lpstr>
      <vt:lpstr>Future Land Use &amp; Growth Areas</vt:lpstr>
      <vt:lpstr>PowerPoint Presentation</vt:lpstr>
      <vt:lpstr>PowerPoint Presentation</vt:lpstr>
      <vt:lpstr>Housing Goals</vt:lpstr>
      <vt:lpstr>PowerPoint Presentation</vt:lpstr>
      <vt:lpstr>PowerPoint Presentation</vt:lpstr>
      <vt:lpstr> Areas Planned For Growth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Ward 8 Plan and 12 Redevelopment Areas</vt:lpstr>
      <vt:lpstr>PowerPoint Presentation</vt:lpstr>
      <vt:lpstr>Adequate Public Facilities (APF) Plans</vt:lpstr>
      <vt:lpstr>Adequate Public Facilities (cont.)</vt:lpstr>
      <vt:lpstr>Next Steps Toward Adoption of Plan</vt:lpstr>
      <vt:lpstr>After Plan Adoption Actions</vt:lpstr>
      <vt:lpstr>Comments and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Draft Comp Plan Presentation</dc:title>
  <dc:creator>Ross Arnett</dc:creator>
  <cp:lastModifiedBy>Ross Arnett</cp:lastModifiedBy>
  <cp:revision>38</cp:revision>
  <cp:lastPrinted>2024-06-16T17:57:49Z</cp:lastPrinted>
  <dcterms:created xsi:type="dcterms:W3CDTF">2024-06-05T17:05:55Z</dcterms:created>
  <dcterms:modified xsi:type="dcterms:W3CDTF">2024-06-18T18:30:47Z</dcterms:modified>
</cp:coreProperties>
</file>